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75" r:id="rId4"/>
    <p:sldId id="292" r:id="rId5"/>
    <p:sldId id="258" r:id="rId6"/>
    <p:sldId id="260" r:id="rId7"/>
    <p:sldId id="261" r:id="rId8"/>
    <p:sldId id="262" r:id="rId9"/>
    <p:sldId id="263" r:id="rId10"/>
    <p:sldId id="264" r:id="rId11"/>
    <p:sldId id="265" r:id="rId12"/>
    <p:sldId id="266" r:id="rId13"/>
    <p:sldId id="267" r:id="rId14"/>
    <p:sldId id="314" r:id="rId15"/>
    <p:sldId id="313" r:id="rId16"/>
    <p:sldId id="316" r:id="rId17"/>
    <p:sldId id="268" r:id="rId18"/>
    <p:sldId id="269" r:id="rId19"/>
    <p:sldId id="270" r:id="rId20"/>
    <p:sldId id="271" r:id="rId21"/>
    <p:sldId id="272" r:id="rId22"/>
    <p:sldId id="273" r:id="rId23"/>
    <p:sldId id="274" r:id="rId24"/>
    <p:sldId id="293" r:id="rId25"/>
    <p:sldId id="294" r:id="rId26"/>
    <p:sldId id="295" r:id="rId27"/>
    <p:sldId id="296" r:id="rId2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alpha val="70000"/>
          </a:schemeClr>
        </a:solidFill>
        <a:effectLst/>
      </p:bgPr>
    </p:bg>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10888" y="0"/>
            <a:ext cx="12196961" cy="6858000"/>
            <a:chOff x="-10888" y="0"/>
            <a:chExt cx="12196961" cy="6858000"/>
          </a:xfrm>
        </p:grpSpPr>
        <p:sp>
          <p:nvSpPr>
            <p:cNvPr id="33" name="等腰三角形 32"/>
            <p:cNvSpPr/>
            <p:nvPr userDrawn="1">
              <p:custDataLst>
                <p:tags r:id="rId3"/>
              </p:custDataLst>
            </p:nvPr>
          </p:nvSpPr>
          <p:spPr>
            <a:xfrm rot="14021799">
              <a:off x="3381663" y="1414172"/>
              <a:ext cx="670568" cy="559200"/>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p:cNvSpPr/>
            <p:nvPr userDrawn="1">
              <p:custDataLst>
                <p:tags r:id="rId4"/>
              </p:custDataLst>
            </p:nvPr>
          </p:nvSpPr>
          <p:spPr>
            <a:xfrm rot="5400000">
              <a:off x="-5499" y="-5388"/>
              <a:ext cx="2624386" cy="2635162"/>
            </a:xfrm>
            <a:custGeom>
              <a:avLst/>
              <a:gdLst>
                <a:gd name="connsiteX0" fmla="*/ 0 w 2624386"/>
                <a:gd name="connsiteY0" fmla="*/ 2635161 h 2635162"/>
                <a:gd name="connsiteX1" fmla="*/ 0 w 2624386"/>
                <a:gd name="connsiteY1" fmla="*/ 0 h 2635162"/>
                <a:gd name="connsiteX2" fmla="*/ 2624386 w 2624386"/>
                <a:gd name="connsiteY2" fmla="*/ 2635162 h 2635162"/>
                <a:gd name="connsiteX3" fmla="*/ 0 w 2624386"/>
                <a:gd name="connsiteY3" fmla="*/ 2635161 h 2635162"/>
              </a:gdLst>
              <a:ahLst/>
              <a:cxnLst>
                <a:cxn ang="0">
                  <a:pos x="connsiteX0" y="connsiteY0"/>
                </a:cxn>
                <a:cxn ang="0">
                  <a:pos x="connsiteX1" y="connsiteY1"/>
                </a:cxn>
                <a:cxn ang="0">
                  <a:pos x="connsiteX2" y="connsiteY2"/>
                </a:cxn>
                <a:cxn ang="0">
                  <a:pos x="connsiteX3" y="connsiteY3"/>
                </a:cxn>
              </a:cxnLst>
              <a:rect l="l" t="t" r="r" b="b"/>
              <a:pathLst>
                <a:path w="2624386" h="2635162">
                  <a:moveTo>
                    <a:pt x="0" y="2635161"/>
                  </a:moveTo>
                  <a:lnTo>
                    <a:pt x="0" y="0"/>
                  </a:lnTo>
                  <a:lnTo>
                    <a:pt x="2624386" y="2635162"/>
                  </a:lnTo>
                  <a:lnTo>
                    <a:pt x="0" y="263516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4" name="任意多边形: 形状 53"/>
            <p:cNvSpPr/>
            <p:nvPr userDrawn="1">
              <p:custDataLst>
                <p:tags r:id="rId5"/>
              </p:custDataLst>
            </p:nvPr>
          </p:nvSpPr>
          <p:spPr>
            <a:xfrm rot="5400000">
              <a:off x="41503" y="-52390"/>
              <a:ext cx="3924484" cy="4029265"/>
            </a:xfrm>
            <a:custGeom>
              <a:avLst/>
              <a:gdLst>
                <a:gd name="connsiteX0" fmla="*/ 0 w 3924484"/>
                <a:gd name="connsiteY0" fmla="*/ 1394103 h 4029265"/>
                <a:gd name="connsiteX1" fmla="*/ 0 w 3924484"/>
                <a:gd name="connsiteY1" fmla="*/ 0 h 4029265"/>
                <a:gd name="connsiteX2" fmla="*/ 3924484 w 3924484"/>
                <a:gd name="connsiteY2" fmla="*/ 4029265 h 4029265"/>
                <a:gd name="connsiteX3" fmla="*/ 2624386 w 3924484"/>
                <a:gd name="connsiteY3" fmla="*/ 4029265 h 4029265"/>
                <a:gd name="connsiteX4" fmla="*/ 0 w 3924484"/>
                <a:gd name="connsiteY4" fmla="*/ 1394103 h 402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484" h="4029265">
                  <a:moveTo>
                    <a:pt x="0" y="1394103"/>
                  </a:moveTo>
                  <a:lnTo>
                    <a:pt x="0" y="0"/>
                  </a:lnTo>
                  <a:lnTo>
                    <a:pt x="3924484" y="4029265"/>
                  </a:lnTo>
                  <a:lnTo>
                    <a:pt x="2624386" y="4029265"/>
                  </a:lnTo>
                  <a:lnTo>
                    <a:pt x="0" y="13941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p:cNvSpPr/>
            <p:nvPr userDrawn="1">
              <p:custDataLst>
                <p:tags r:id="rId6"/>
              </p:custDataLst>
            </p:nvPr>
          </p:nvSpPr>
          <p:spPr>
            <a:xfrm rot="5400000" flipH="1" flipV="1">
              <a:off x="10501054" y="5172981"/>
              <a:ext cx="1681566" cy="1688471"/>
            </a:xfrm>
            <a:custGeom>
              <a:avLst/>
              <a:gdLst>
                <a:gd name="connsiteX0" fmla="*/ 0 w 2624386"/>
                <a:gd name="connsiteY0" fmla="*/ 2635161 h 2635162"/>
                <a:gd name="connsiteX1" fmla="*/ 0 w 2624386"/>
                <a:gd name="connsiteY1" fmla="*/ 0 h 2635162"/>
                <a:gd name="connsiteX2" fmla="*/ 2624386 w 2624386"/>
                <a:gd name="connsiteY2" fmla="*/ 2635162 h 2635162"/>
                <a:gd name="connsiteX3" fmla="*/ 0 w 2624386"/>
                <a:gd name="connsiteY3" fmla="*/ 2635161 h 2635162"/>
              </a:gdLst>
              <a:ahLst/>
              <a:cxnLst>
                <a:cxn ang="0">
                  <a:pos x="connsiteX0" y="connsiteY0"/>
                </a:cxn>
                <a:cxn ang="0">
                  <a:pos x="connsiteX1" y="connsiteY1"/>
                </a:cxn>
                <a:cxn ang="0">
                  <a:pos x="connsiteX2" y="connsiteY2"/>
                </a:cxn>
                <a:cxn ang="0">
                  <a:pos x="connsiteX3" y="connsiteY3"/>
                </a:cxn>
              </a:cxnLst>
              <a:rect l="l" t="t" r="r" b="b"/>
              <a:pathLst>
                <a:path w="2624386" h="2635162">
                  <a:moveTo>
                    <a:pt x="0" y="2635161"/>
                  </a:moveTo>
                  <a:lnTo>
                    <a:pt x="0" y="0"/>
                  </a:lnTo>
                  <a:lnTo>
                    <a:pt x="2624386" y="2635162"/>
                  </a:lnTo>
                  <a:lnTo>
                    <a:pt x="0" y="263516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2" name="任意多边形: 形状 71"/>
            <p:cNvSpPr/>
            <p:nvPr userDrawn="1">
              <p:custDataLst>
                <p:tags r:id="rId7"/>
              </p:custDataLst>
            </p:nvPr>
          </p:nvSpPr>
          <p:spPr>
            <a:xfrm rot="5400000" flipH="1" flipV="1">
              <a:off x="9637905" y="4309831"/>
              <a:ext cx="2514599" cy="2581737"/>
            </a:xfrm>
            <a:custGeom>
              <a:avLst/>
              <a:gdLst>
                <a:gd name="connsiteX0" fmla="*/ 0 w 3924484"/>
                <a:gd name="connsiteY0" fmla="*/ 1394103 h 4029265"/>
                <a:gd name="connsiteX1" fmla="*/ 0 w 3924484"/>
                <a:gd name="connsiteY1" fmla="*/ 0 h 4029265"/>
                <a:gd name="connsiteX2" fmla="*/ 3924484 w 3924484"/>
                <a:gd name="connsiteY2" fmla="*/ 4029265 h 4029265"/>
                <a:gd name="connsiteX3" fmla="*/ 2624386 w 3924484"/>
                <a:gd name="connsiteY3" fmla="*/ 4029265 h 4029265"/>
                <a:gd name="connsiteX4" fmla="*/ 0 w 3924484"/>
                <a:gd name="connsiteY4" fmla="*/ 1394103 h 402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484" h="4029265">
                  <a:moveTo>
                    <a:pt x="0" y="1394103"/>
                  </a:moveTo>
                  <a:lnTo>
                    <a:pt x="0" y="0"/>
                  </a:lnTo>
                  <a:lnTo>
                    <a:pt x="3924484" y="4029265"/>
                  </a:lnTo>
                  <a:lnTo>
                    <a:pt x="2624386" y="4029265"/>
                  </a:lnTo>
                  <a:lnTo>
                    <a:pt x="0" y="139410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等腰三角形 9"/>
            <p:cNvSpPr/>
            <p:nvPr userDrawn="1">
              <p:custDataLst>
                <p:tags r:id="rId8"/>
              </p:custDataLst>
            </p:nvPr>
          </p:nvSpPr>
          <p:spPr>
            <a:xfrm rot="8937774">
              <a:off x="843963" y="1839114"/>
              <a:ext cx="1642856" cy="137001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userDrawn="1">
              <p:custDataLst>
                <p:tags r:id="rId9"/>
              </p:custDataLst>
            </p:nvPr>
          </p:nvSpPr>
          <p:spPr>
            <a:xfrm rot="8969569">
              <a:off x="10352310" y="4913196"/>
              <a:ext cx="1114975" cy="9298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日期占位符 15"/>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13"/>
            </p:custDataLst>
          </p:nvPr>
        </p:nvSpPr>
        <p:spPr>
          <a:xfrm>
            <a:off x="3179925" y="2318853"/>
            <a:ext cx="6350000" cy="1398905"/>
          </a:xfrm>
        </p:spPr>
        <p:txBody>
          <a:bodyPr vert="horz" wrap="square" lIns="90000" tIns="46800" rIns="90000" bIns="0" rtlCol="0" anchor="b" anchorCtr="0">
            <a:normAutofit/>
          </a:bodyPr>
          <a:lstStyle>
            <a:lvl1pPr algn="ct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副标题 2"/>
          <p:cNvSpPr>
            <a:spLocks noGrp="1"/>
          </p:cNvSpPr>
          <p:nvPr>
            <p:ph type="subTitle" idx="14" hasCustomPrompt="1"/>
            <p:custDataLst>
              <p:tags r:id="rId14"/>
            </p:custDataLst>
          </p:nvPr>
        </p:nvSpPr>
        <p:spPr>
          <a:xfrm>
            <a:off x="3180244" y="3928578"/>
            <a:ext cx="6349365" cy="448945"/>
          </a:xfrm>
        </p:spPr>
        <p:txBody>
          <a:bodyPr vert="horz" wrap="square" lIns="90000" tIns="0" rIns="90000" bIns="46800" rtlCol="0" anchor="t" anchorCtr="0">
            <a:normAutofit/>
          </a:bodyPr>
          <a:lstStyle>
            <a:lvl1pPr marL="0" indent="0" algn="ctr">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dist">
              <a:lnSpc>
                <a:spcPct val="100000"/>
              </a:lnSpc>
              <a:spcAft>
                <a:spcPts val="0"/>
              </a:spcAft>
              <a:buClrTx/>
              <a:buSzTx/>
            </a:pPr>
            <a:r>
              <a:rPr lang="zh-CN" altLang="en-US" dirty="0"/>
              <a:t>单击此处编辑副标题</a:t>
            </a:r>
            <a:endParaRPr lang="zh-CN" altLang="en-US" dirty="0"/>
          </a:p>
        </p:txBody>
      </p:sp>
      <p:sp>
        <p:nvSpPr>
          <p:cNvPr id="75" name="文本占位符 74"/>
          <p:cNvSpPr>
            <a:spLocks noGrp="1"/>
          </p:cNvSpPr>
          <p:nvPr>
            <p:ph type="body" sz="quarter" idx="15" hasCustomPrompt="1"/>
            <p:custDataLst>
              <p:tags r:id="rId15"/>
            </p:custDataLst>
          </p:nvPr>
        </p:nvSpPr>
        <p:spPr>
          <a:xfrm>
            <a:off x="3702275" y="4466141"/>
            <a:ext cx="2008114" cy="486859"/>
          </a:xfrm>
        </p:spPr>
        <p:txBody>
          <a:bodyPr>
            <a:normAutofit/>
          </a:bodyPr>
          <a:lstStyle>
            <a:lvl1pPr marL="0" indent="0">
              <a:buNone/>
              <a:defRPr sz="2000" b="0" spc="300" baseline="0"/>
            </a:lvl1pPr>
          </a:lstStyle>
          <a:p>
            <a:pPr lvl="0"/>
            <a:r>
              <a:rPr lang="zh-CN" altLang="en-US" dirty="0"/>
              <a:t>编辑副标题</a:t>
            </a:r>
            <a:endParaRPr lang="zh-CN" altLang="en-US" dirty="0"/>
          </a:p>
        </p:txBody>
      </p:sp>
      <p:sp>
        <p:nvSpPr>
          <p:cNvPr id="76" name="文本占位符 74"/>
          <p:cNvSpPr>
            <a:spLocks noGrp="1"/>
          </p:cNvSpPr>
          <p:nvPr>
            <p:ph type="body" sz="quarter" idx="16" hasCustomPrompt="1"/>
            <p:custDataLst>
              <p:tags r:id="rId16"/>
            </p:custDataLst>
          </p:nvPr>
        </p:nvSpPr>
        <p:spPr>
          <a:xfrm>
            <a:off x="7440684" y="4466141"/>
            <a:ext cx="2008114" cy="486859"/>
          </a:xfrm>
        </p:spPr>
        <p:txBody>
          <a:bodyPr>
            <a:normAutofit/>
          </a:bodyPr>
          <a:lstStyle>
            <a:lvl1pPr marL="0" indent="0">
              <a:buNone/>
              <a:defRPr sz="2000" b="0" spc="300" baseline="0"/>
            </a:lvl1pPr>
          </a:lstStyle>
          <a:p>
            <a:pPr lvl="0"/>
            <a:r>
              <a:rPr lang="zh-CN" altLang="en-US" dirty="0"/>
              <a:t>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9" name="组合 8"/>
          <p:cNvGrpSpPr/>
          <p:nvPr>
            <p:custDataLst>
              <p:tags r:id="rId6"/>
            </p:custDataLst>
          </p:nvPr>
        </p:nvGrpSpPr>
        <p:grpSpPr>
          <a:xfrm>
            <a:off x="73777" y="110404"/>
            <a:ext cx="11982893" cy="615222"/>
            <a:chOff x="73777" y="110404"/>
            <a:chExt cx="11982893" cy="615222"/>
          </a:xfrm>
        </p:grpSpPr>
        <p:grpSp>
          <p:nvGrpSpPr>
            <p:cNvPr id="10" name="组合 9"/>
            <p:cNvGrpSpPr/>
            <p:nvPr userDrawn="1"/>
          </p:nvGrpSpPr>
          <p:grpSpPr>
            <a:xfrm>
              <a:off x="73777" y="110404"/>
              <a:ext cx="425417" cy="615222"/>
              <a:chOff x="73777" y="110404"/>
              <a:chExt cx="425417" cy="615222"/>
            </a:xfrm>
          </p:grpSpPr>
          <p:sp>
            <p:nvSpPr>
              <p:cNvPr id="15" name="等腰三角形 14"/>
              <p:cNvSpPr/>
              <p:nvPr userDrawn="1">
                <p:custDataLst>
                  <p:tags r:id="rId7"/>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custDataLst>
                  <p:tags r:id="rId8"/>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11533317" y="122773"/>
              <a:ext cx="523353" cy="541221"/>
              <a:chOff x="11533317" y="122773"/>
              <a:chExt cx="523353" cy="541221"/>
            </a:xfrm>
          </p:grpSpPr>
          <p:sp>
            <p:nvSpPr>
              <p:cNvPr id="12" name="等腰三角形 11"/>
              <p:cNvSpPr/>
              <p:nvPr userDrawn="1">
                <p:custDataLst>
                  <p:tags r:id="rId9"/>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custDataLst>
                  <p:tags r:id="rId10"/>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custDataLst>
                  <p:tags r:id="rId11"/>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888" y="0"/>
            <a:ext cx="12196961" cy="6858000"/>
            <a:chOff x="-10888" y="0"/>
            <a:chExt cx="12196961" cy="6858000"/>
          </a:xfrm>
        </p:grpSpPr>
        <p:sp>
          <p:nvSpPr>
            <p:cNvPr id="9" name="等腰三角形 8"/>
            <p:cNvSpPr/>
            <p:nvPr userDrawn="1">
              <p:custDataLst>
                <p:tags r:id="rId3"/>
              </p:custDataLst>
            </p:nvPr>
          </p:nvSpPr>
          <p:spPr>
            <a:xfrm rot="14021799">
              <a:off x="3381663" y="1414172"/>
              <a:ext cx="670568" cy="559200"/>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4"/>
              </p:custDataLst>
            </p:nvPr>
          </p:nvSpPr>
          <p:spPr>
            <a:xfrm rot="5400000">
              <a:off x="-5499" y="-5388"/>
              <a:ext cx="2624386" cy="2635162"/>
            </a:xfrm>
            <a:custGeom>
              <a:avLst/>
              <a:gdLst>
                <a:gd name="connsiteX0" fmla="*/ 0 w 2624386"/>
                <a:gd name="connsiteY0" fmla="*/ 2635161 h 2635162"/>
                <a:gd name="connsiteX1" fmla="*/ 0 w 2624386"/>
                <a:gd name="connsiteY1" fmla="*/ 0 h 2635162"/>
                <a:gd name="connsiteX2" fmla="*/ 2624386 w 2624386"/>
                <a:gd name="connsiteY2" fmla="*/ 2635162 h 2635162"/>
                <a:gd name="connsiteX3" fmla="*/ 0 w 2624386"/>
                <a:gd name="connsiteY3" fmla="*/ 2635161 h 2635162"/>
              </a:gdLst>
              <a:ahLst/>
              <a:cxnLst>
                <a:cxn ang="0">
                  <a:pos x="connsiteX0" y="connsiteY0"/>
                </a:cxn>
                <a:cxn ang="0">
                  <a:pos x="connsiteX1" y="connsiteY1"/>
                </a:cxn>
                <a:cxn ang="0">
                  <a:pos x="connsiteX2" y="connsiteY2"/>
                </a:cxn>
                <a:cxn ang="0">
                  <a:pos x="connsiteX3" y="connsiteY3"/>
                </a:cxn>
              </a:cxnLst>
              <a:rect l="l" t="t" r="r" b="b"/>
              <a:pathLst>
                <a:path w="2624386" h="2635162">
                  <a:moveTo>
                    <a:pt x="0" y="2635161"/>
                  </a:moveTo>
                  <a:lnTo>
                    <a:pt x="0" y="0"/>
                  </a:lnTo>
                  <a:lnTo>
                    <a:pt x="2624386" y="2635162"/>
                  </a:lnTo>
                  <a:lnTo>
                    <a:pt x="0" y="263516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5"/>
              </p:custDataLst>
            </p:nvPr>
          </p:nvSpPr>
          <p:spPr>
            <a:xfrm rot="5400000">
              <a:off x="41503" y="-52390"/>
              <a:ext cx="3924484" cy="4029265"/>
            </a:xfrm>
            <a:custGeom>
              <a:avLst/>
              <a:gdLst>
                <a:gd name="connsiteX0" fmla="*/ 0 w 3924484"/>
                <a:gd name="connsiteY0" fmla="*/ 1394103 h 4029265"/>
                <a:gd name="connsiteX1" fmla="*/ 0 w 3924484"/>
                <a:gd name="connsiteY1" fmla="*/ 0 h 4029265"/>
                <a:gd name="connsiteX2" fmla="*/ 3924484 w 3924484"/>
                <a:gd name="connsiteY2" fmla="*/ 4029265 h 4029265"/>
                <a:gd name="connsiteX3" fmla="*/ 2624386 w 3924484"/>
                <a:gd name="connsiteY3" fmla="*/ 4029265 h 4029265"/>
                <a:gd name="connsiteX4" fmla="*/ 0 w 3924484"/>
                <a:gd name="connsiteY4" fmla="*/ 1394103 h 402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484" h="4029265">
                  <a:moveTo>
                    <a:pt x="0" y="1394103"/>
                  </a:moveTo>
                  <a:lnTo>
                    <a:pt x="0" y="0"/>
                  </a:lnTo>
                  <a:lnTo>
                    <a:pt x="3924484" y="4029265"/>
                  </a:lnTo>
                  <a:lnTo>
                    <a:pt x="2624386" y="4029265"/>
                  </a:lnTo>
                  <a:lnTo>
                    <a:pt x="0" y="13941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6"/>
              </p:custDataLst>
            </p:nvPr>
          </p:nvSpPr>
          <p:spPr>
            <a:xfrm rot="5400000" flipH="1" flipV="1">
              <a:off x="10501054" y="5172981"/>
              <a:ext cx="1681566" cy="1688471"/>
            </a:xfrm>
            <a:custGeom>
              <a:avLst/>
              <a:gdLst>
                <a:gd name="connsiteX0" fmla="*/ 0 w 2624386"/>
                <a:gd name="connsiteY0" fmla="*/ 2635161 h 2635162"/>
                <a:gd name="connsiteX1" fmla="*/ 0 w 2624386"/>
                <a:gd name="connsiteY1" fmla="*/ 0 h 2635162"/>
                <a:gd name="connsiteX2" fmla="*/ 2624386 w 2624386"/>
                <a:gd name="connsiteY2" fmla="*/ 2635162 h 2635162"/>
                <a:gd name="connsiteX3" fmla="*/ 0 w 2624386"/>
                <a:gd name="connsiteY3" fmla="*/ 2635161 h 2635162"/>
              </a:gdLst>
              <a:ahLst/>
              <a:cxnLst>
                <a:cxn ang="0">
                  <a:pos x="connsiteX0" y="connsiteY0"/>
                </a:cxn>
                <a:cxn ang="0">
                  <a:pos x="connsiteX1" y="connsiteY1"/>
                </a:cxn>
                <a:cxn ang="0">
                  <a:pos x="connsiteX2" y="connsiteY2"/>
                </a:cxn>
                <a:cxn ang="0">
                  <a:pos x="connsiteX3" y="connsiteY3"/>
                </a:cxn>
              </a:cxnLst>
              <a:rect l="l" t="t" r="r" b="b"/>
              <a:pathLst>
                <a:path w="2624386" h="2635162">
                  <a:moveTo>
                    <a:pt x="0" y="2635161"/>
                  </a:moveTo>
                  <a:lnTo>
                    <a:pt x="0" y="0"/>
                  </a:lnTo>
                  <a:lnTo>
                    <a:pt x="2624386" y="2635162"/>
                  </a:lnTo>
                  <a:lnTo>
                    <a:pt x="0" y="263516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custDataLst>
                <p:tags r:id="rId7"/>
              </p:custDataLst>
            </p:nvPr>
          </p:nvSpPr>
          <p:spPr>
            <a:xfrm rot="5400000" flipH="1" flipV="1">
              <a:off x="9637905" y="4309831"/>
              <a:ext cx="2514599" cy="2581737"/>
            </a:xfrm>
            <a:custGeom>
              <a:avLst/>
              <a:gdLst>
                <a:gd name="connsiteX0" fmla="*/ 0 w 3924484"/>
                <a:gd name="connsiteY0" fmla="*/ 1394103 h 4029265"/>
                <a:gd name="connsiteX1" fmla="*/ 0 w 3924484"/>
                <a:gd name="connsiteY1" fmla="*/ 0 h 4029265"/>
                <a:gd name="connsiteX2" fmla="*/ 3924484 w 3924484"/>
                <a:gd name="connsiteY2" fmla="*/ 4029265 h 4029265"/>
                <a:gd name="connsiteX3" fmla="*/ 2624386 w 3924484"/>
                <a:gd name="connsiteY3" fmla="*/ 4029265 h 4029265"/>
                <a:gd name="connsiteX4" fmla="*/ 0 w 3924484"/>
                <a:gd name="connsiteY4" fmla="*/ 1394103 h 402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484" h="4029265">
                  <a:moveTo>
                    <a:pt x="0" y="1394103"/>
                  </a:moveTo>
                  <a:lnTo>
                    <a:pt x="0" y="0"/>
                  </a:lnTo>
                  <a:lnTo>
                    <a:pt x="3924484" y="4029265"/>
                  </a:lnTo>
                  <a:lnTo>
                    <a:pt x="2624386" y="4029265"/>
                  </a:lnTo>
                  <a:lnTo>
                    <a:pt x="0" y="139410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等腰三角形 18"/>
            <p:cNvSpPr/>
            <p:nvPr userDrawn="1">
              <p:custDataLst>
                <p:tags r:id="rId8"/>
              </p:custDataLst>
            </p:nvPr>
          </p:nvSpPr>
          <p:spPr>
            <a:xfrm rot="8937774">
              <a:off x="843963" y="1839114"/>
              <a:ext cx="1642856" cy="137001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userDrawn="1">
              <p:custDataLst>
                <p:tags r:id="rId9"/>
              </p:custDataLst>
            </p:nvPr>
          </p:nvSpPr>
          <p:spPr>
            <a:xfrm rot="8969569">
              <a:off x="10352310" y="4913196"/>
              <a:ext cx="1114975" cy="9298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3"/>
            </p:custDataLst>
          </p:nvPr>
        </p:nvSpPr>
        <p:spPr>
          <a:xfrm>
            <a:off x="3579742" y="2283847"/>
            <a:ext cx="5365750" cy="1398905"/>
          </a:xfrm>
        </p:spPr>
        <p:txBody>
          <a:bodyPr vert="horz" wrap="square" lIns="90000" tIns="46800" rIns="90000" bIns="46800" rtlCol="0" anchor="b" anchorCtr="0">
            <a:normAutofit/>
          </a:bodyPr>
          <a:lstStyle>
            <a:lvl1pPr algn="ct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7" name="文本占位符 6"/>
          <p:cNvSpPr>
            <a:spLocks noGrp="1"/>
          </p:cNvSpPr>
          <p:nvPr>
            <p:ph type="body" idx="14" hasCustomPrompt="1"/>
            <p:custDataLst>
              <p:tags r:id="rId14"/>
            </p:custDataLst>
          </p:nvPr>
        </p:nvSpPr>
        <p:spPr>
          <a:xfrm>
            <a:off x="3579742" y="3824992"/>
            <a:ext cx="5365750" cy="361315"/>
          </a:xfrm>
        </p:spPr>
        <p:txBody>
          <a:bodyPr vert="horz" wrap="square" lIns="0" tIns="0" rIns="0" bIns="0" rtlCol="0" anchor="t" anchorCtr="0">
            <a:normAutofit/>
          </a:bodyPr>
          <a:lstStyle>
            <a:lvl1pPr marL="0" indent="0" algn="ctr">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ctr">
              <a:lnSpc>
                <a:spcPct val="100000"/>
              </a:lnSpc>
              <a:spcAft>
                <a:spcPts val="0"/>
              </a:spcAft>
              <a:buClrTx/>
              <a:buSzTx/>
            </a:pPr>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8" name="组合 7"/>
          <p:cNvGrpSpPr/>
          <p:nvPr>
            <p:custDataLst>
              <p:tags r:id="rId6"/>
            </p:custDataLst>
          </p:nvPr>
        </p:nvGrpSpPr>
        <p:grpSpPr>
          <a:xfrm>
            <a:off x="73777" y="110404"/>
            <a:ext cx="11982893" cy="615222"/>
            <a:chOff x="73777" y="110404"/>
            <a:chExt cx="11982893" cy="615222"/>
          </a:xfrm>
        </p:grpSpPr>
        <p:grpSp>
          <p:nvGrpSpPr>
            <p:cNvPr id="9" name="组合 8"/>
            <p:cNvGrpSpPr/>
            <p:nvPr userDrawn="1"/>
          </p:nvGrpSpPr>
          <p:grpSpPr>
            <a:xfrm>
              <a:off x="73777" y="110404"/>
              <a:ext cx="425417" cy="615222"/>
              <a:chOff x="73777" y="110404"/>
              <a:chExt cx="425417" cy="615222"/>
            </a:xfrm>
          </p:grpSpPr>
          <p:sp>
            <p:nvSpPr>
              <p:cNvPr id="14" name="等腰三角形 13"/>
              <p:cNvSpPr/>
              <p:nvPr userDrawn="1">
                <p:custDataLst>
                  <p:tags r:id="rId7"/>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custDataLst>
                  <p:tags r:id="rId8"/>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nvGrpSpPr>
          <p:grpSpPr>
            <a:xfrm>
              <a:off x="11533317" y="122773"/>
              <a:ext cx="523353" cy="541221"/>
              <a:chOff x="11533317" y="122773"/>
              <a:chExt cx="523353" cy="541221"/>
            </a:xfrm>
          </p:grpSpPr>
          <p:sp>
            <p:nvSpPr>
              <p:cNvPr id="11" name="等腰三角形 10"/>
              <p:cNvSpPr/>
              <p:nvPr userDrawn="1">
                <p:custDataLst>
                  <p:tags r:id="rId9"/>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userDrawn="1">
                <p:custDataLst>
                  <p:tags r:id="rId10"/>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custDataLst>
                  <p:tags r:id="rId11"/>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grpSp>
        <p:nvGrpSpPr>
          <p:cNvPr id="11" name="组合 10"/>
          <p:cNvGrpSpPr/>
          <p:nvPr>
            <p:custDataLst>
              <p:tags r:id="rId8"/>
            </p:custDataLst>
          </p:nvPr>
        </p:nvGrpSpPr>
        <p:grpSpPr>
          <a:xfrm>
            <a:off x="73777" y="110404"/>
            <a:ext cx="11982893" cy="615222"/>
            <a:chOff x="73777" y="110404"/>
            <a:chExt cx="11982893" cy="615222"/>
          </a:xfrm>
        </p:grpSpPr>
        <p:grpSp>
          <p:nvGrpSpPr>
            <p:cNvPr id="12" name="组合 11"/>
            <p:cNvGrpSpPr/>
            <p:nvPr userDrawn="1"/>
          </p:nvGrpSpPr>
          <p:grpSpPr>
            <a:xfrm>
              <a:off x="73777" y="110404"/>
              <a:ext cx="425417" cy="615222"/>
              <a:chOff x="73777" y="110404"/>
              <a:chExt cx="425417" cy="615222"/>
            </a:xfrm>
          </p:grpSpPr>
          <p:sp>
            <p:nvSpPr>
              <p:cNvPr id="17" name="等腰三角形 16"/>
              <p:cNvSpPr/>
              <p:nvPr userDrawn="1">
                <p:custDataLst>
                  <p:tags r:id="rId9"/>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userDrawn="1">
                <p:custDataLst>
                  <p:tags r:id="rId10"/>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a:off x="11533317" y="122773"/>
              <a:ext cx="523353" cy="541221"/>
              <a:chOff x="11533317" y="122773"/>
              <a:chExt cx="523353" cy="541221"/>
            </a:xfrm>
          </p:grpSpPr>
          <p:sp>
            <p:nvSpPr>
              <p:cNvPr id="14" name="等腰三角形 13"/>
              <p:cNvSpPr/>
              <p:nvPr userDrawn="1">
                <p:custDataLst>
                  <p:tags r:id="rId11"/>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custDataLst>
                  <p:tags r:id="rId12"/>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custDataLst>
                  <p:tags r:id="rId13"/>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p:custDataLst>
              <p:tags r:id="rId9"/>
            </p:custDataLst>
          </p:nvPr>
        </p:nvGrpSpPr>
        <p:grpSpPr>
          <a:xfrm>
            <a:off x="11602814" y="148504"/>
            <a:ext cx="425417" cy="615222"/>
            <a:chOff x="73777" y="110404"/>
            <a:chExt cx="425417" cy="615222"/>
          </a:xfrm>
        </p:grpSpPr>
        <p:sp>
          <p:nvSpPr>
            <p:cNvPr id="17" name="等腰三角形 16"/>
            <p:cNvSpPr/>
            <p:nvPr userDrawn="1">
              <p:custDataLst>
                <p:tags r:id="rId10"/>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userDrawn="1">
              <p:custDataLst>
                <p:tags r:id="rId11"/>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p:custDataLst>
              <p:tags r:id="rId9"/>
            </p:custDataLst>
          </p:nvPr>
        </p:nvGrpSpPr>
        <p:grpSpPr>
          <a:xfrm>
            <a:off x="73777" y="110404"/>
            <a:ext cx="11982893" cy="615222"/>
            <a:chOff x="73777" y="110404"/>
            <a:chExt cx="11982893" cy="615222"/>
          </a:xfrm>
        </p:grpSpPr>
        <p:grpSp>
          <p:nvGrpSpPr>
            <p:cNvPr id="13" name="组合 12"/>
            <p:cNvGrpSpPr/>
            <p:nvPr userDrawn="1"/>
          </p:nvGrpSpPr>
          <p:grpSpPr>
            <a:xfrm>
              <a:off x="73777" y="110404"/>
              <a:ext cx="425417" cy="615222"/>
              <a:chOff x="73777" y="110404"/>
              <a:chExt cx="425417" cy="615222"/>
            </a:xfrm>
          </p:grpSpPr>
          <p:sp>
            <p:nvSpPr>
              <p:cNvPr id="18" name="等腰三角形 17"/>
              <p:cNvSpPr/>
              <p:nvPr userDrawn="1">
                <p:custDataLst>
                  <p:tags r:id="rId10"/>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custDataLst>
                  <p:tags r:id="rId11"/>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11533317" y="122773"/>
              <a:ext cx="523353" cy="541221"/>
              <a:chOff x="11533317" y="122773"/>
              <a:chExt cx="523353" cy="541221"/>
            </a:xfrm>
          </p:grpSpPr>
          <p:sp>
            <p:nvSpPr>
              <p:cNvPr id="15" name="等腰三角形 14"/>
              <p:cNvSpPr/>
              <p:nvPr userDrawn="1">
                <p:custDataLst>
                  <p:tags r:id="rId12"/>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custDataLst>
                  <p:tags r:id="rId13"/>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custDataLst>
                  <p:tags r:id="rId14"/>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p:custDataLst>
              <p:tags r:id="rId9"/>
            </p:custDataLst>
          </p:nvPr>
        </p:nvGrpSpPr>
        <p:grpSpPr>
          <a:xfrm>
            <a:off x="73777" y="110404"/>
            <a:ext cx="11982893" cy="615222"/>
            <a:chOff x="73777" y="110404"/>
            <a:chExt cx="11982893" cy="615222"/>
          </a:xfrm>
        </p:grpSpPr>
        <p:grpSp>
          <p:nvGrpSpPr>
            <p:cNvPr id="13" name="组合 12"/>
            <p:cNvGrpSpPr/>
            <p:nvPr userDrawn="1"/>
          </p:nvGrpSpPr>
          <p:grpSpPr>
            <a:xfrm>
              <a:off x="73777" y="110404"/>
              <a:ext cx="425417" cy="615222"/>
              <a:chOff x="73777" y="110404"/>
              <a:chExt cx="425417" cy="615222"/>
            </a:xfrm>
          </p:grpSpPr>
          <p:sp>
            <p:nvSpPr>
              <p:cNvPr id="18" name="等腰三角形 17"/>
              <p:cNvSpPr/>
              <p:nvPr userDrawn="1">
                <p:custDataLst>
                  <p:tags r:id="rId10"/>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custDataLst>
                  <p:tags r:id="rId11"/>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11533317" y="122773"/>
              <a:ext cx="523353" cy="541221"/>
              <a:chOff x="11533317" y="122773"/>
              <a:chExt cx="523353" cy="541221"/>
            </a:xfrm>
          </p:grpSpPr>
          <p:sp>
            <p:nvSpPr>
              <p:cNvPr id="15" name="等腰三角形 14"/>
              <p:cNvSpPr/>
              <p:nvPr userDrawn="1">
                <p:custDataLst>
                  <p:tags r:id="rId12"/>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custDataLst>
                  <p:tags r:id="rId13"/>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custDataLst>
                  <p:tags r:id="rId14"/>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6" name="组合 5"/>
          <p:cNvGrpSpPr/>
          <p:nvPr>
            <p:custDataLst>
              <p:tags r:id="rId11"/>
            </p:custDataLst>
          </p:nvPr>
        </p:nvGrpSpPr>
        <p:grpSpPr>
          <a:xfrm>
            <a:off x="131399" y="6200622"/>
            <a:ext cx="11907989" cy="615222"/>
            <a:chOff x="131399" y="6200622"/>
            <a:chExt cx="11907989" cy="615222"/>
          </a:xfrm>
        </p:grpSpPr>
        <p:grpSp>
          <p:nvGrpSpPr>
            <p:cNvPr id="16" name="组合 15"/>
            <p:cNvGrpSpPr/>
            <p:nvPr userDrawn="1"/>
          </p:nvGrpSpPr>
          <p:grpSpPr>
            <a:xfrm>
              <a:off x="11613971" y="6200622"/>
              <a:ext cx="425417" cy="615222"/>
              <a:chOff x="73777" y="110404"/>
              <a:chExt cx="425417" cy="615222"/>
            </a:xfrm>
          </p:grpSpPr>
          <p:sp>
            <p:nvSpPr>
              <p:cNvPr id="21" name="等腰三角形 20"/>
              <p:cNvSpPr/>
              <p:nvPr userDrawn="1">
                <p:custDataLst>
                  <p:tags r:id="rId12"/>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custDataLst>
                  <p:tags r:id="rId13"/>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31399" y="6212991"/>
              <a:ext cx="523353" cy="541221"/>
              <a:chOff x="11533317" y="122773"/>
              <a:chExt cx="523353" cy="541221"/>
            </a:xfrm>
          </p:grpSpPr>
          <p:sp>
            <p:nvSpPr>
              <p:cNvPr id="18" name="等腰三角形 17"/>
              <p:cNvSpPr/>
              <p:nvPr userDrawn="1">
                <p:custDataLst>
                  <p:tags r:id="rId14"/>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custDataLst>
                  <p:tags r:id="rId15"/>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userDrawn="1">
                <p:custDataLst>
                  <p:tags r:id="rId16"/>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p:custDataLst>
              <p:tags r:id="rId3"/>
            </p:custDataLst>
          </p:nvPr>
        </p:nvGrpSpPr>
        <p:grpSpPr>
          <a:xfrm>
            <a:off x="131399" y="5523703"/>
            <a:ext cx="11907991" cy="1248599"/>
            <a:chOff x="131399" y="5523703"/>
            <a:chExt cx="11907991" cy="1248599"/>
          </a:xfrm>
        </p:grpSpPr>
        <p:grpSp>
          <p:nvGrpSpPr>
            <p:cNvPr id="12" name="组合 11"/>
            <p:cNvGrpSpPr/>
            <p:nvPr userDrawn="1"/>
          </p:nvGrpSpPr>
          <p:grpSpPr>
            <a:xfrm>
              <a:off x="11176001" y="5523703"/>
              <a:ext cx="863389" cy="1248599"/>
              <a:chOff x="73777" y="110404"/>
              <a:chExt cx="425417" cy="615222"/>
            </a:xfrm>
          </p:grpSpPr>
          <p:sp>
            <p:nvSpPr>
              <p:cNvPr id="17" name="等腰三角形 16"/>
              <p:cNvSpPr/>
              <p:nvPr userDrawn="1">
                <p:custDataLst>
                  <p:tags r:id="rId4"/>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userDrawn="1">
                <p:custDataLst>
                  <p:tags r:id="rId5"/>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a:off x="131399" y="5585729"/>
              <a:ext cx="1087801" cy="1124943"/>
              <a:chOff x="11533317" y="122772"/>
              <a:chExt cx="523353" cy="541222"/>
            </a:xfrm>
          </p:grpSpPr>
          <p:sp>
            <p:nvSpPr>
              <p:cNvPr id="14" name="等腰三角形 13"/>
              <p:cNvSpPr/>
              <p:nvPr userDrawn="1">
                <p:custDataLst>
                  <p:tags r:id="rId6"/>
                </p:custDataLst>
              </p:nvPr>
            </p:nvSpPr>
            <p:spPr>
              <a:xfrm rot="16502459">
                <a:off x="11715859" y="146680"/>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custDataLst>
                  <p:tags r:id="rId7"/>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custDataLst>
                  <p:tags r:id="rId8"/>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17" name="组合 16"/>
          <p:cNvGrpSpPr/>
          <p:nvPr>
            <p:custDataLst>
              <p:tags r:id="rId7"/>
            </p:custDataLst>
          </p:nvPr>
        </p:nvGrpSpPr>
        <p:grpSpPr>
          <a:xfrm>
            <a:off x="73777" y="110404"/>
            <a:ext cx="11982893" cy="615222"/>
            <a:chOff x="73777" y="110404"/>
            <a:chExt cx="11982893" cy="615222"/>
          </a:xfrm>
        </p:grpSpPr>
        <p:grpSp>
          <p:nvGrpSpPr>
            <p:cNvPr id="15" name="组合 14"/>
            <p:cNvGrpSpPr/>
            <p:nvPr userDrawn="1"/>
          </p:nvGrpSpPr>
          <p:grpSpPr>
            <a:xfrm>
              <a:off x="73777" y="110404"/>
              <a:ext cx="425417" cy="615222"/>
              <a:chOff x="73777" y="110404"/>
              <a:chExt cx="425417" cy="615222"/>
            </a:xfrm>
          </p:grpSpPr>
          <p:sp>
            <p:nvSpPr>
              <p:cNvPr id="10" name="等腰三角形 9"/>
              <p:cNvSpPr/>
              <p:nvPr userDrawn="1">
                <p:custDataLst>
                  <p:tags r:id="rId8"/>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custDataLst>
                  <p:tags r:id="rId9"/>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11533317" y="122773"/>
              <a:ext cx="523353" cy="541221"/>
              <a:chOff x="11533317" y="122773"/>
              <a:chExt cx="523353" cy="541221"/>
            </a:xfrm>
          </p:grpSpPr>
          <p:sp>
            <p:nvSpPr>
              <p:cNvPr id="12" name="等腰三角形 11"/>
              <p:cNvSpPr/>
              <p:nvPr userDrawn="1">
                <p:custDataLst>
                  <p:tags r:id="rId10"/>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custDataLst>
                  <p:tags r:id="rId11"/>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custDataLst>
                  <p:tags r:id="rId12"/>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5"/>
            </p:custDataLst>
          </p:nvPr>
        </p:nvSpPr>
        <p:spPr>
          <a:xfrm>
            <a:off x="4818119" y="2443130"/>
            <a:ext cx="5686330" cy="1081405"/>
          </a:xfrm>
        </p:spPr>
        <p:txBody>
          <a:bodyPr vert="horz" wrap="square" lIns="90000" tIns="46800" rIns="90000" bIns="46800" rtlCol="0" anchor="ctr" anchorCtr="0">
            <a:normAutofit/>
          </a:bodyPr>
          <a:lstStyle>
            <a:lvl1pPr>
              <a:defRPr lang="zh-CN" altLang="en-US" sz="4800" b="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grpSp>
        <p:nvGrpSpPr>
          <p:cNvPr id="32" name="组合 31"/>
          <p:cNvGrpSpPr/>
          <p:nvPr>
            <p:custDataLst>
              <p:tags r:id="rId6"/>
            </p:custDataLst>
          </p:nvPr>
        </p:nvGrpSpPr>
        <p:grpSpPr>
          <a:xfrm>
            <a:off x="10916906" y="2316109"/>
            <a:ext cx="1281151" cy="2932804"/>
            <a:chOff x="10916906" y="2316109"/>
            <a:chExt cx="1281151" cy="2932804"/>
          </a:xfrm>
        </p:grpSpPr>
        <p:sp>
          <p:nvSpPr>
            <p:cNvPr id="30" name="任意多边形: 形状 29"/>
            <p:cNvSpPr/>
            <p:nvPr userDrawn="1">
              <p:custDataLst>
                <p:tags r:id="rId7"/>
              </p:custDataLst>
            </p:nvPr>
          </p:nvSpPr>
          <p:spPr>
            <a:xfrm>
              <a:off x="10916906" y="3230862"/>
              <a:ext cx="1281151" cy="2018051"/>
            </a:xfrm>
            <a:custGeom>
              <a:avLst/>
              <a:gdLst>
                <a:gd name="connsiteX0" fmla="*/ 0 w 1281151"/>
                <a:gd name="connsiteY0" fmla="*/ 0 h 2018051"/>
                <a:gd name="connsiteX1" fmla="*/ 1281151 w 1281151"/>
                <a:gd name="connsiteY1" fmla="*/ 176857 h 2018051"/>
                <a:gd name="connsiteX2" fmla="*/ 1281151 w 1281151"/>
                <a:gd name="connsiteY2" fmla="*/ 513779 h 2018051"/>
                <a:gd name="connsiteX3" fmla="*/ 1275094 w 1281151"/>
                <a:gd name="connsiteY3" fmla="*/ 509380 h 2018051"/>
                <a:gd name="connsiteX4" fmla="*/ 1275094 w 1281151"/>
                <a:gd name="connsiteY4" fmla="*/ 1502129 h 2018051"/>
                <a:gd name="connsiteX5" fmla="*/ 860198 w 1281151"/>
                <a:gd name="connsiteY5" fmla="*/ 2018051 h 2018051"/>
                <a:gd name="connsiteX6" fmla="*/ 0 w 1281151"/>
                <a:gd name="connsiteY6" fmla="*/ 0 h 201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151" h="2018051">
                  <a:moveTo>
                    <a:pt x="0" y="0"/>
                  </a:moveTo>
                  <a:lnTo>
                    <a:pt x="1281151" y="176857"/>
                  </a:lnTo>
                  <a:lnTo>
                    <a:pt x="1281151" y="513779"/>
                  </a:lnTo>
                  <a:lnTo>
                    <a:pt x="1275094" y="509380"/>
                  </a:lnTo>
                  <a:lnTo>
                    <a:pt x="1275094" y="1502129"/>
                  </a:lnTo>
                  <a:lnTo>
                    <a:pt x="860198" y="2018051"/>
                  </a:lnTo>
                  <a:lnTo>
                    <a:pt x="0" y="0"/>
                  </a:lnTo>
                  <a:close/>
                </a:path>
              </a:pathLst>
            </a:cu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8" name="任意多边形: 形状 17"/>
            <p:cNvSpPr/>
            <p:nvPr userDrawn="1">
              <p:custDataLst>
                <p:tags r:id="rId8"/>
              </p:custDataLst>
            </p:nvPr>
          </p:nvSpPr>
          <p:spPr>
            <a:xfrm>
              <a:off x="11016851" y="2316109"/>
              <a:ext cx="1175149" cy="1424132"/>
            </a:xfrm>
            <a:custGeom>
              <a:avLst/>
              <a:gdLst>
                <a:gd name="connsiteX0" fmla="*/ 1175149 w 1175149"/>
                <a:gd name="connsiteY0" fmla="*/ 0 h 1424132"/>
                <a:gd name="connsiteX1" fmla="*/ 1175149 w 1175149"/>
                <a:gd name="connsiteY1" fmla="*/ 1424132 h 1424132"/>
                <a:gd name="connsiteX2" fmla="*/ 0 w 1175149"/>
                <a:gd name="connsiteY2" fmla="*/ 570746 h 1424132"/>
                <a:gd name="connsiteX3" fmla="*/ 1175149 w 1175149"/>
                <a:gd name="connsiteY3" fmla="*/ 0 h 1424132"/>
              </a:gdLst>
              <a:ahLst/>
              <a:cxnLst>
                <a:cxn ang="0">
                  <a:pos x="connsiteX0" y="connsiteY0"/>
                </a:cxn>
                <a:cxn ang="0">
                  <a:pos x="connsiteX1" y="connsiteY1"/>
                </a:cxn>
                <a:cxn ang="0">
                  <a:pos x="connsiteX2" y="connsiteY2"/>
                </a:cxn>
                <a:cxn ang="0">
                  <a:pos x="connsiteX3" y="connsiteY3"/>
                </a:cxn>
              </a:cxnLst>
              <a:rect l="l" t="t" r="r" b="b"/>
              <a:pathLst>
                <a:path w="1175149" h="1424132">
                  <a:moveTo>
                    <a:pt x="1175149" y="0"/>
                  </a:moveTo>
                  <a:lnTo>
                    <a:pt x="1175149" y="1424132"/>
                  </a:lnTo>
                  <a:lnTo>
                    <a:pt x="0" y="570746"/>
                  </a:lnTo>
                  <a:lnTo>
                    <a:pt x="1175149" y="0"/>
                  </a:lnTo>
                  <a:close/>
                </a:path>
              </a:pathLst>
            </a:cu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10" name="组合 9"/>
          <p:cNvGrpSpPr/>
          <p:nvPr>
            <p:custDataLst>
              <p:tags r:id="rId8"/>
            </p:custDataLst>
          </p:nvPr>
        </p:nvGrpSpPr>
        <p:grpSpPr>
          <a:xfrm>
            <a:off x="73777" y="110404"/>
            <a:ext cx="11982893" cy="615222"/>
            <a:chOff x="73777" y="110404"/>
            <a:chExt cx="11982893" cy="615222"/>
          </a:xfrm>
        </p:grpSpPr>
        <p:grpSp>
          <p:nvGrpSpPr>
            <p:cNvPr id="11" name="组合 10"/>
            <p:cNvGrpSpPr/>
            <p:nvPr userDrawn="1"/>
          </p:nvGrpSpPr>
          <p:grpSpPr>
            <a:xfrm>
              <a:off x="73777" y="110404"/>
              <a:ext cx="425417" cy="615222"/>
              <a:chOff x="73777" y="110404"/>
              <a:chExt cx="425417" cy="615222"/>
            </a:xfrm>
          </p:grpSpPr>
          <p:sp>
            <p:nvSpPr>
              <p:cNvPr id="16" name="等腰三角形 15"/>
              <p:cNvSpPr/>
              <p:nvPr userDrawn="1">
                <p:custDataLst>
                  <p:tags r:id="rId9"/>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custDataLst>
                  <p:tags r:id="rId10"/>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11533317" y="122773"/>
              <a:ext cx="523353" cy="541221"/>
              <a:chOff x="11533317" y="122773"/>
              <a:chExt cx="523353" cy="541221"/>
            </a:xfrm>
          </p:grpSpPr>
          <p:sp>
            <p:nvSpPr>
              <p:cNvPr id="13" name="等腰三角形 12"/>
              <p:cNvSpPr/>
              <p:nvPr userDrawn="1">
                <p:custDataLst>
                  <p:tags r:id="rId11"/>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custDataLst>
                  <p:tags r:id="rId12"/>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custDataLst>
                  <p:tags r:id="rId13"/>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12" name="组合 11"/>
          <p:cNvGrpSpPr/>
          <p:nvPr>
            <p:custDataLst>
              <p:tags r:id="rId10"/>
            </p:custDataLst>
          </p:nvPr>
        </p:nvGrpSpPr>
        <p:grpSpPr>
          <a:xfrm>
            <a:off x="73777" y="110404"/>
            <a:ext cx="11982893" cy="615222"/>
            <a:chOff x="73777" y="110404"/>
            <a:chExt cx="11982893" cy="615222"/>
          </a:xfrm>
        </p:grpSpPr>
        <p:grpSp>
          <p:nvGrpSpPr>
            <p:cNvPr id="13" name="组合 12"/>
            <p:cNvGrpSpPr/>
            <p:nvPr userDrawn="1"/>
          </p:nvGrpSpPr>
          <p:grpSpPr>
            <a:xfrm>
              <a:off x="73777" y="110404"/>
              <a:ext cx="425417" cy="615222"/>
              <a:chOff x="73777" y="110404"/>
              <a:chExt cx="425417" cy="615222"/>
            </a:xfrm>
          </p:grpSpPr>
          <p:sp>
            <p:nvSpPr>
              <p:cNvPr id="18" name="等腰三角形 17"/>
              <p:cNvSpPr/>
              <p:nvPr userDrawn="1">
                <p:custDataLst>
                  <p:tags r:id="rId11"/>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userDrawn="1">
                <p:custDataLst>
                  <p:tags r:id="rId12"/>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11533317" y="122773"/>
              <a:ext cx="523353" cy="541221"/>
              <a:chOff x="11533317" y="122773"/>
              <a:chExt cx="523353" cy="541221"/>
            </a:xfrm>
          </p:grpSpPr>
          <p:sp>
            <p:nvSpPr>
              <p:cNvPr id="15" name="等腰三角形 14"/>
              <p:cNvSpPr/>
              <p:nvPr userDrawn="1">
                <p:custDataLst>
                  <p:tags r:id="rId13"/>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custDataLst>
                  <p:tags r:id="rId14"/>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custDataLst>
                  <p:tags r:id="rId15"/>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0" y="1143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16" name="组合 15"/>
          <p:cNvGrpSpPr/>
          <p:nvPr>
            <p:custDataLst>
              <p:tags r:id="rId7"/>
            </p:custDataLst>
          </p:nvPr>
        </p:nvGrpSpPr>
        <p:grpSpPr>
          <a:xfrm>
            <a:off x="8740655" y="2489413"/>
            <a:ext cx="1503308" cy="2174027"/>
            <a:chOff x="73777" y="110404"/>
            <a:chExt cx="425417" cy="615222"/>
          </a:xfrm>
        </p:grpSpPr>
        <p:sp>
          <p:nvSpPr>
            <p:cNvPr id="13" name="等腰三角形 12"/>
            <p:cNvSpPr/>
            <p:nvPr userDrawn="1">
              <p:custDataLst>
                <p:tags r:id="rId8"/>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userDrawn="1">
              <p:custDataLst>
                <p:tags r:id="rId9"/>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9" name="组合 8"/>
          <p:cNvGrpSpPr/>
          <p:nvPr>
            <p:custDataLst>
              <p:tags r:id="rId7"/>
            </p:custDataLst>
          </p:nvPr>
        </p:nvGrpSpPr>
        <p:grpSpPr>
          <a:xfrm>
            <a:off x="73777" y="110404"/>
            <a:ext cx="11982893" cy="615222"/>
            <a:chOff x="73777" y="110404"/>
            <a:chExt cx="11982893" cy="615222"/>
          </a:xfrm>
        </p:grpSpPr>
        <p:grpSp>
          <p:nvGrpSpPr>
            <p:cNvPr id="10" name="组合 9"/>
            <p:cNvGrpSpPr/>
            <p:nvPr userDrawn="1"/>
          </p:nvGrpSpPr>
          <p:grpSpPr>
            <a:xfrm>
              <a:off x="73777" y="110404"/>
              <a:ext cx="425417" cy="615222"/>
              <a:chOff x="73777" y="110404"/>
              <a:chExt cx="425417" cy="615222"/>
            </a:xfrm>
          </p:grpSpPr>
          <p:sp>
            <p:nvSpPr>
              <p:cNvPr id="15" name="等腰三角形 14"/>
              <p:cNvSpPr/>
              <p:nvPr userDrawn="1">
                <p:custDataLst>
                  <p:tags r:id="rId8"/>
                </p:custDataLst>
              </p:nvPr>
            </p:nvSpPr>
            <p:spPr>
              <a:xfrm rot="11271584">
                <a:off x="73777" y="370862"/>
                <a:ext cx="425417" cy="354764"/>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custDataLst>
                  <p:tags r:id="rId9"/>
                </p:custDataLst>
              </p:nvPr>
            </p:nvSpPr>
            <p:spPr>
              <a:xfrm rot="16502459">
                <a:off x="88154" y="140542"/>
                <a:ext cx="362938" cy="302662"/>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11533317" y="122773"/>
              <a:ext cx="523353" cy="541221"/>
              <a:chOff x="11533317" y="122773"/>
              <a:chExt cx="523353" cy="541221"/>
            </a:xfrm>
          </p:grpSpPr>
          <p:sp>
            <p:nvSpPr>
              <p:cNvPr id="12" name="等腰三角形 11"/>
              <p:cNvSpPr/>
              <p:nvPr userDrawn="1">
                <p:custDataLst>
                  <p:tags r:id="rId10"/>
                </p:custDataLst>
              </p:nvPr>
            </p:nvSpPr>
            <p:spPr>
              <a:xfrm rot="16502459">
                <a:off x="11715859" y="146681"/>
                <a:ext cx="287918" cy="240101"/>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custDataLst>
                  <p:tags r:id="rId11"/>
                </p:custDataLst>
              </p:nvPr>
            </p:nvSpPr>
            <p:spPr>
              <a:xfrm rot="11271584">
                <a:off x="11533317" y="365707"/>
                <a:ext cx="351591" cy="293199"/>
              </a:xfrm>
              <a:prstGeom prst="triangle">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userDrawn="1">
                <p:custDataLst>
                  <p:tags r:id="rId12"/>
                </p:custDataLst>
              </p:nvPr>
            </p:nvSpPr>
            <p:spPr>
              <a:xfrm rot="16809942">
                <a:off x="11856087" y="463410"/>
                <a:ext cx="218748" cy="182419"/>
              </a:xfrm>
              <a:prstGeom prst="triangl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3.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4.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5.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7.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8.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9.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4.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25.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6.xml"/><Relationship Id="rId2" Type="http://schemas.openxmlformats.org/officeDocument/2006/relationships/image" Target="../media/image27.pn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hyperlink" Target="http://zzj.jlcity.gov.cn/&#65289;&#26597;&#35810;&#36718;&#20505;&#21517;&#21333;&#12289;&#36873;&#25151;&#21517;&#21333;&#12289;&#31354;&#32622;&#25151;&#28304;&#12289;&#36873;&#25151;&#26102;&#38388;"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5.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8.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9.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3"/>
          </p:nvPr>
        </p:nvSpPr>
        <p:spPr>
          <a:xfrm>
            <a:off x="2311400" y="2299335"/>
            <a:ext cx="8120380" cy="1449070"/>
          </a:xfrm>
        </p:spPr>
        <p:txBody>
          <a:bodyPr>
            <a:normAutofit/>
          </a:bodyPr>
          <a:p>
            <a:r>
              <a:rPr lang="zh-CN" altLang="en-US" sz="4000" b="1"/>
              <a:t>《吉林市公租房配租暂行办法</a:t>
            </a:r>
            <a:r>
              <a:rPr sz="4000" b="1">
                <a:sym typeface="+mn-ea"/>
              </a:rPr>
              <a:t>》政策解读</a:t>
            </a:r>
            <a:endParaRPr sz="4000" b="1">
              <a:sym typeface="+mn-ea"/>
            </a:endParaRPr>
          </a:p>
        </p:txBody>
      </p:sp>
      <p:sp>
        <p:nvSpPr>
          <p:cNvPr id="3" name="副标题 2"/>
          <p:cNvSpPr>
            <a:spLocks noGrp="1"/>
          </p:cNvSpPr>
          <p:nvPr>
            <p:ph type="subTitle" idx="14"/>
          </p:nvPr>
        </p:nvSpPr>
        <p:spPr>
          <a:xfrm>
            <a:off x="3839845" y="4187190"/>
            <a:ext cx="4827270" cy="683895"/>
          </a:xfrm>
        </p:spPr>
        <p:txBody>
          <a:bodyPr>
            <a:normAutofit/>
          </a:bodyPr>
          <a:p>
            <a:r>
              <a:rPr sz="1800" b="1">
                <a:latin typeface="华文楷体" panose="02010600040101010101" charset="-122"/>
                <a:ea typeface="华文楷体" panose="02010600040101010101" charset="-122"/>
                <a:sym typeface="+mn-ea"/>
              </a:rPr>
              <a:t>吉林市住房和城乡建设局</a:t>
            </a:r>
            <a:endParaRPr lang="zh-CN" altLang="en-US" b="1">
              <a:latin typeface="华文楷体" panose="02010600040101010101" charset="-122"/>
              <a:ea typeface="华文楷体" panose="02010600040101010101" charset="-122"/>
            </a:endParaRPr>
          </a:p>
          <a:p>
            <a:endParaRPr lang="zh-CN" altLang="en-US" b="1">
              <a:latin typeface="华文楷体" panose="02010600040101010101" charset="-122"/>
              <a:ea typeface="华文楷体" panose="02010600040101010101" charset="-122"/>
            </a:endParaRPr>
          </a:p>
        </p:txBody>
      </p:sp>
      <p:sp>
        <p:nvSpPr>
          <p:cNvPr id="5" name="文本占位符 4"/>
          <p:cNvSpPr>
            <a:spLocks noGrp="1"/>
          </p:cNvSpPr>
          <p:nvPr>
            <p:ph type="body" sz="quarter" idx="16"/>
          </p:nvPr>
        </p:nvSpPr>
        <p:spPr>
          <a:xfrm>
            <a:off x="8423664" y="5517066"/>
            <a:ext cx="2008114" cy="486859"/>
          </a:xfrm>
        </p:spPr>
        <p:txBody>
          <a:bodyPr>
            <a:normAutofit lnSpcReduction="10000"/>
          </a:bodyPr>
          <a:p>
            <a:r>
              <a:rPr lang="en-US" altLang="zh-CN">
                <a:latin typeface="华文楷体" panose="02010600040101010101" charset="-122"/>
                <a:ea typeface="华文楷体" panose="02010600040101010101" charset="-122"/>
              </a:rPr>
              <a:t>2020.11</a:t>
            </a:r>
            <a:endParaRPr lang="en-US" altLang="zh-CN">
              <a:latin typeface="华文楷体" panose="02010600040101010101" charset="-122"/>
              <a:ea typeface="华文楷体" panose="02010600040101010101" charset="-122"/>
            </a:endParaRPr>
          </a:p>
        </p:txBody>
      </p:sp>
    </p:spTree>
    <p:custDataLst>
      <p:tags r:id="rId1"/>
    </p:custData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443230"/>
            <a:ext cx="2314575" cy="441960"/>
          </a:xfrm>
        </p:spPr>
        <p:txBody>
          <a:bodyPr>
            <a:normAutofit fontScale="90000"/>
          </a:bodyPr>
          <a:p>
            <a:r>
              <a:rPr lang="zh-CN" altLang="en-US">
                <a:latin typeface="黑体" panose="02010609060101010101" charset="-122"/>
                <a:ea typeface="黑体" panose="02010609060101010101" charset="-122"/>
              </a:rPr>
              <a:t> 三、申请时间</a:t>
            </a:r>
            <a:endParaRPr lang="zh-CN" altLang="en-US">
              <a:latin typeface="黑体" panose="02010609060101010101" charset="-122"/>
              <a:ea typeface="黑体" panose="02010609060101010101" charset="-122"/>
            </a:endParaRPr>
          </a:p>
        </p:txBody>
      </p:sp>
      <p:sp>
        <p:nvSpPr>
          <p:cNvPr id="4" name="椭圆 3"/>
          <p:cNvSpPr/>
          <p:nvPr/>
        </p:nvSpPr>
        <p:spPr>
          <a:xfrm>
            <a:off x="1072515" y="1318895"/>
            <a:ext cx="4232910" cy="14439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微软雅黑" panose="020B0503020204020204" charset="-122"/>
                <a:sym typeface="+mn-ea"/>
              </a:rPr>
              <a:t>（一）2019</a:t>
            </a:r>
            <a:r>
              <a:rPr lang="zh-CN">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微软雅黑" panose="020B0503020204020204" charset="-122"/>
                <a:sym typeface="+mn-ea"/>
              </a:rPr>
              <a:t>年已申请公租房并录入住房保障管理系统，但未分配到公租房的家庭</a:t>
            </a:r>
            <a:endParaRPr lang="zh-CN" alt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cs typeface="微软雅黑" panose="020B0503020204020204" charset="-122"/>
              <a:sym typeface="+mn-ea"/>
            </a:endParaRPr>
          </a:p>
        </p:txBody>
      </p:sp>
      <p:sp>
        <p:nvSpPr>
          <p:cNvPr id="159" name=" 159"/>
          <p:cNvSpPr/>
          <p:nvPr/>
        </p:nvSpPr>
        <p:spPr>
          <a:xfrm>
            <a:off x="5304790" y="1795145"/>
            <a:ext cx="1581785" cy="49212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仿宋_GB2312" panose="02010609030101010101" charset="-122"/>
              <a:ea typeface="仿宋_GB2312" panose="02010609030101010101" charset="-122"/>
            </a:endParaRPr>
          </a:p>
        </p:txBody>
      </p:sp>
      <p:sp>
        <p:nvSpPr>
          <p:cNvPr id="6" name="椭圆 5"/>
          <p:cNvSpPr/>
          <p:nvPr/>
        </p:nvSpPr>
        <p:spPr>
          <a:xfrm>
            <a:off x="6993890" y="1318895"/>
            <a:ext cx="4263390" cy="144399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2020年1</a:t>
            </a:r>
            <a:r>
              <a:rPr 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1</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月</a:t>
            </a:r>
            <a:r>
              <a:rPr 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10</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--11月</a:t>
            </a:r>
            <a:r>
              <a:rPr 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20</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日</a:t>
            </a:r>
            <a:endPar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7" name="文本框 6"/>
          <p:cNvSpPr txBox="1"/>
          <p:nvPr/>
        </p:nvSpPr>
        <p:spPr>
          <a:xfrm>
            <a:off x="5565775" y="1871980"/>
            <a:ext cx="1061085" cy="337185"/>
          </a:xfrm>
          <a:prstGeom prst="rect">
            <a:avLst/>
          </a:prstGeom>
          <a:noFill/>
          <a:ln w="9525">
            <a:noFill/>
          </a:ln>
        </p:spPr>
        <p:txBody>
          <a:bodyPr wrap="square">
            <a:spAutoFit/>
          </a:bodyPr>
          <a:p>
            <a:pPr indent="0"/>
            <a:r>
              <a:rPr lang="zh-CN" sz="1600" b="1">
                <a:latin typeface="仿宋_GB2312" panose="02010609030101010101" charset="-122"/>
                <a:ea typeface="仿宋_GB2312" panose="02010609030101010101" charset="-122"/>
              </a:rPr>
              <a:t>申请时间</a:t>
            </a:r>
            <a:endParaRPr lang="zh-CN" altLang="en-US" sz="1600" b="1">
              <a:latin typeface="仿宋_GB2312" panose="02010609030101010101" charset="-122"/>
              <a:ea typeface="仿宋_GB2312" panose="02010609030101010101" charset="-122"/>
            </a:endParaRPr>
          </a:p>
        </p:txBody>
      </p:sp>
      <p:sp>
        <p:nvSpPr>
          <p:cNvPr id="8" name="椭圆 7"/>
          <p:cNvSpPr/>
          <p:nvPr/>
        </p:nvSpPr>
        <p:spPr>
          <a:xfrm>
            <a:off x="1071880" y="3103880"/>
            <a:ext cx="4233545" cy="14439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a:t>
            </a:r>
            <a:r>
              <a:rPr lang="zh-CN">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二</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）目前符合申请条件的家庭</a:t>
            </a:r>
            <a:r>
              <a:rPr lang="zh-CN">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正在承租掰间和各区廉租公寓的家庭</a:t>
            </a:r>
            <a:endPar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9" name="椭圆 8"/>
          <p:cNvSpPr/>
          <p:nvPr/>
        </p:nvSpPr>
        <p:spPr>
          <a:xfrm>
            <a:off x="1072515" y="4887595"/>
            <a:ext cx="4231640" cy="14439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a:t>
            </a:r>
            <a:r>
              <a:rPr lang="zh-CN">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三</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）自2021年1月1日起，符合申请条件的家庭</a:t>
            </a:r>
            <a:endPar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10" name="椭圆 9"/>
          <p:cNvSpPr/>
          <p:nvPr/>
        </p:nvSpPr>
        <p:spPr>
          <a:xfrm>
            <a:off x="7062470" y="3103245"/>
            <a:ext cx="4263390" cy="144399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2020年1</a:t>
            </a:r>
            <a:r>
              <a:rPr 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2</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月</a:t>
            </a:r>
            <a:r>
              <a:rPr 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1</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日--12月1</a:t>
            </a:r>
            <a:r>
              <a:rPr lang="en-US">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1</a:t>
            </a: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日</a:t>
            </a:r>
            <a:endPar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11" name="椭圆 10"/>
          <p:cNvSpPr/>
          <p:nvPr/>
        </p:nvSpPr>
        <p:spPr>
          <a:xfrm>
            <a:off x="7062470" y="4887595"/>
            <a:ext cx="4263390" cy="144399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r>
              <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随时申请</a:t>
            </a:r>
            <a:endParaRPr>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12" name=" 159"/>
          <p:cNvSpPr/>
          <p:nvPr/>
        </p:nvSpPr>
        <p:spPr>
          <a:xfrm>
            <a:off x="5304790" y="3579495"/>
            <a:ext cx="1581785" cy="49212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仿宋_GB2312" panose="02010609030101010101" charset="-122"/>
              <a:ea typeface="仿宋_GB2312" panose="02010609030101010101" charset="-122"/>
            </a:endParaRPr>
          </a:p>
        </p:txBody>
      </p:sp>
      <p:sp>
        <p:nvSpPr>
          <p:cNvPr id="13" name=" 159"/>
          <p:cNvSpPr/>
          <p:nvPr/>
        </p:nvSpPr>
        <p:spPr>
          <a:xfrm>
            <a:off x="5304790" y="5363210"/>
            <a:ext cx="1581785" cy="492125"/>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仿宋_GB2312" panose="02010609030101010101" charset="-122"/>
              <a:ea typeface="仿宋_GB2312" panose="02010609030101010101" charset="-122"/>
            </a:endParaRPr>
          </a:p>
        </p:txBody>
      </p:sp>
      <p:sp>
        <p:nvSpPr>
          <p:cNvPr id="3" name="文本框 2"/>
          <p:cNvSpPr txBox="1"/>
          <p:nvPr/>
        </p:nvSpPr>
        <p:spPr>
          <a:xfrm>
            <a:off x="5565140" y="3656330"/>
            <a:ext cx="1061085" cy="337185"/>
          </a:xfrm>
          <a:prstGeom prst="rect">
            <a:avLst/>
          </a:prstGeom>
          <a:noFill/>
          <a:ln w="9525">
            <a:noFill/>
          </a:ln>
        </p:spPr>
        <p:txBody>
          <a:bodyPr wrap="square">
            <a:spAutoFit/>
          </a:bodyPr>
          <a:p>
            <a:pPr indent="0"/>
            <a:r>
              <a:rPr lang="zh-CN" sz="1600" b="1">
                <a:latin typeface="仿宋_GB2312" panose="02010609030101010101" charset="-122"/>
                <a:ea typeface="仿宋_GB2312" panose="02010609030101010101" charset="-122"/>
              </a:rPr>
              <a:t>申请时间</a:t>
            </a:r>
            <a:endParaRPr lang="zh-CN" altLang="en-US" sz="1600" b="1">
              <a:latin typeface="仿宋_GB2312" panose="02010609030101010101" charset="-122"/>
              <a:ea typeface="仿宋_GB2312" panose="02010609030101010101" charset="-122"/>
            </a:endParaRPr>
          </a:p>
        </p:txBody>
      </p:sp>
      <p:sp>
        <p:nvSpPr>
          <p:cNvPr id="5" name="文本框 4"/>
          <p:cNvSpPr txBox="1"/>
          <p:nvPr/>
        </p:nvSpPr>
        <p:spPr>
          <a:xfrm>
            <a:off x="5565140" y="5441315"/>
            <a:ext cx="1061085" cy="337185"/>
          </a:xfrm>
          <a:prstGeom prst="rect">
            <a:avLst/>
          </a:prstGeom>
          <a:noFill/>
          <a:ln w="9525">
            <a:noFill/>
          </a:ln>
        </p:spPr>
        <p:txBody>
          <a:bodyPr wrap="square">
            <a:spAutoFit/>
          </a:bodyPr>
          <a:p>
            <a:pPr indent="0"/>
            <a:r>
              <a:rPr lang="zh-CN" sz="1600" b="1">
                <a:latin typeface="仿宋_GB2312" panose="02010609030101010101" charset="-122"/>
                <a:ea typeface="仿宋_GB2312" panose="02010609030101010101" charset="-122"/>
              </a:rPr>
              <a:t>申请时间</a:t>
            </a:r>
            <a:endParaRPr lang="zh-CN" altLang="en-US" sz="1600" b="1">
              <a:latin typeface="仿宋_GB2312" panose="02010609030101010101" charset="-122"/>
              <a:ea typeface="仿宋_GB2312" panose="02010609030101010101" charset="-122"/>
            </a:endParaRPr>
          </a:p>
        </p:txBody>
      </p:sp>
      <p:sp>
        <p:nvSpPr>
          <p:cNvPr id="14" name="云形标注 13"/>
          <p:cNvSpPr/>
          <p:nvPr/>
        </p:nvSpPr>
        <p:spPr>
          <a:xfrm>
            <a:off x="3151505" y="320675"/>
            <a:ext cx="7840345" cy="975995"/>
          </a:xfrm>
          <a:prstGeom prst="cloudCallout">
            <a:avLst>
              <a:gd name="adj1" fmla="val -26165"/>
              <a:gd name="adj2" fmla="val 79135"/>
            </a:avLst>
          </a:prstGeom>
          <a:noFill/>
          <a:ln w="34925" cmpd="dbl">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964305" y="443230"/>
            <a:ext cx="6573520" cy="737235"/>
          </a:xfrm>
          <a:prstGeom prst="rect">
            <a:avLst/>
          </a:prstGeom>
          <a:noFill/>
          <a:ln w="9525">
            <a:noFill/>
          </a:ln>
        </p:spPr>
        <p:txBody>
          <a:bodyPr wrap="square">
            <a:spAutoFit/>
          </a:bodyPr>
          <a:p>
            <a:pPr indent="0"/>
            <a:r>
              <a:rPr lang="zh-CN" sz="1400">
                <a:latin typeface="仿宋_GB2312" panose="02010609030101010101" charset="-122"/>
                <a:ea typeface="仿宋_GB2312" panose="02010609030101010101" charset="-122"/>
              </a:rPr>
              <a:t>由社区在系统当中筛查，导出同时满足</a:t>
            </a:r>
            <a:r>
              <a:rPr lang="en-US" altLang="zh-CN" sz="1400">
                <a:latin typeface="仿宋_GB2312" panose="02010609030101010101" charset="-122"/>
                <a:ea typeface="仿宋_GB2312" panose="02010609030101010101" charset="-122"/>
              </a:rPr>
              <a:t>201902</a:t>
            </a:r>
            <a:r>
              <a:rPr lang="zh-CN" altLang="en-US" sz="1400">
                <a:latin typeface="仿宋_GB2312" panose="02010609030101010101" charset="-122"/>
                <a:ea typeface="仿宋_GB2312" panose="02010609030101010101" charset="-122"/>
              </a:rPr>
              <a:t>批次、合格状态、未分配、未入住条件的家庭，逐户电话通知保障家庭在规定时间内申请，填写相关申请表后，直接转为实物配租轮候对象，并做好记录。</a:t>
            </a:r>
            <a:endParaRPr lang="zh-CN" altLang="en-US" sz="1400">
              <a:latin typeface="仿宋_GB2312" panose="02010609030101010101" charset="-122"/>
              <a:ea typeface="仿宋_GB2312" panose="02010609030101010101" charset="-122"/>
            </a:endParaRPr>
          </a:p>
        </p:txBody>
      </p:sp>
    </p:spTree>
    <p:custDataLst>
      <p:tags r:id="rId1"/>
    </p:custDataLst>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latin typeface="黑体" panose="02010609060101010101" charset="-122"/>
                <a:ea typeface="黑体" panose="02010609060101010101" charset="-122"/>
              </a:rPr>
              <a:t>四、申请方式</a:t>
            </a:r>
            <a:endParaRPr lang="zh-CN" altLang="en-US">
              <a:latin typeface="黑体" panose="02010609060101010101" charset="-122"/>
              <a:ea typeface="黑体" panose="02010609060101010101" charset="-122"/>
            </a:endParaRPr>
          </a:p>
        </p:txBody>
      </p:sp>
      <p:sp>
        <p:nvSpPr>
          <p:cNvPr id="100" name="文本框 99"/>
          <p:cNvSpPr txBox="1"/>
          <p:nvPr/>
        </p:nvSpPr>
        <p:spPr>
          <a:xfrm>
            <a:off x="1494155" y="1019175"/>
            <a:ext cx="6243320" cy="1198880"/>
          </a:xfrm>
          <a:prstGeom prst="rect">
            <a:avLst/>
          </a:prstGeom>
          <a:noFill/>
          <a:ln w="9525">
            <a:noFill/>
          </a:ln>
        </p:spPr>
        <p:txBody>
          <a:bodyPr wrap="square">
            <a:spAutoFit/>
          </a:bodyPr>
          <a:p>
            <a:pPr indent="406400"/>
            <a:r>
              <a:rPr lang="zh-CN" b="0">
                <a:latin typeface="华文仿宋" panose="02010600040101010101" charset="-122"/>
                <a:ea typeface="华文仿宋" panose="02010600040101010101" charset="-122"/>
                <a:cs typeface="仿宋_GB2312" panose="02010609030101010101" charset="-122"/>
              </a:rPr>
              <a:t>申请公租房应以家庭为单位，由家庭推荐</a:t>
            </a:r>
            <a:r>
              <a:rPr lang="en-US" b="0">
                <a:latin typeface="华文仿宋" panose="02010600040101010101" charset="-122"/>
                <a:ea typeface="华文仿宋" panose="02010600040101010101" charset="-122"/>
                <a:cs typeface="仿宋_GB2312" panose="02010609030101010101" charset="-122"/>
              </a:rPr>
              <a:t>1</a:t>
            </a:r>
            <a:r>
              <a:rPr lang="zh-CN" b="0">
                <a:latin typeface="华文仿宋" panose="02010600040101010101" charset="-122"/>
                <a:ea typeface="华文仿宋" panose="02010600040101010101" charset="-122"/>
                <a:cs typeface="仿宋_GB2312" panose="02010609030101010101" charset="-122"/>
              </a:rPr>
              <a:t>名符合申请条件的家庭成员为申请人，其他家庭成员应具有法定赡养、抚养、扶养关系的共同生活人员作为共同申请人（单身人士本人为申请人）。</a:t>
            </a:r>
            <a:endParaRPr lang="zh-CN" altLang="en-US">
              <a:latin typeface="华文仿宋" panose="02010600040101010101" charset="-122"/>
              <a:ea typeface="华文仿宋" panose="02010600040101010101" charset="-122"/>
            </a:endParaRPr>
          </a:p>
        </p:txBody>
      </p:sp>
      <p:sp>
        <p:nvSpPr>
          <p:cNvPr id="220" name=" 220"/>
          <p:cNvSpPr/>
          <p:nvPr/>
        </p:nvSpPr>
        <p:spPr>
          <a:xfrm>
            <a:off x="962660" y="2897505"/>
            <a:ext cx="5275580" cy="1100455"/>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r>
              <a:rPr lang="zh-CN">
                <a:solidFill>
                  <a:schemeClr val="tx1"/>
                </a:solidFill>
                <a:latin typeface="华文仿宋" panose="02010600040101010101" charset="-122"/>
                <a:ea typeface="华文仿宋" panose="02010600040101010101" charset="-122"/>
                <a:sym typeface="+mn-ea"/>
              </a:rPr>
              <a:t>（一）城镇低收入家庭、城镇最低生活保障家庭、城镇特困人员救助供养对象、</a:t>
            </a:r>
            <a:r>
              <a:rPr lang="zh-CN">
                <a:solidFill>
                  <a:schemeClr val="tx1"/>
                </a:solidFill>
                <a:latin typeface="华文仿宋" panose="02010600040101010101" charset="-122"/>
                <a:ea typeface="华文仿宋" panose="02010600040101010101" charset="-122"/>
                <a:cs typeface="仿宋_GB2312" panose="02010609030101010101" charset="-122"/>
                <a:sym typeface="+mn-ea"/>
              </a:rPr>
              <a:t>城镇中等偏下收入家庭</a:t>
            </a:r>
            <a:r>
              <a:rPr lang="zh-CN">
                <a:solidFill>
                  <a:schemeClr val="tx1"/>
                </a:solidFill>
                <a:latin typeface="华文仿宋" panose="02010600040101010101" charset="-122"/>
                <a:ea typeface="华文仿宋" panose="02010600040101010101" charset="-122"/>
                <a:sym typeface="+mn-ea"/>
              </a:rPr>
              <a:t>、进城落户农民家庭</a:t>
            </a:r>
            <a:endParaRPr lang="zh-CN" altLang="en-US">
              <a:solidFill>
                <a:schemeClr val="tx1"/>
              </a:solidFill>
              <a:latin typeface="华文仿宋" panose="02010600040101010101" charset="-122"/>
              <a:ea typeface="华文仿宋" panose="02010600040101010101" charset="-122"/>
              <a:sym typeface="+mn-ea"/>
            </a:endParaRPr>
          </a:p>
        </p:txBody>
      </p:sp>
      <p:sp>
        <p:nvSpPr>
          <p:cNvPr id="159" name=" 159"/>
          <p:cNvSpPr/>
          <p:nvPr/>
        </p:nvSpPr>
        <p:spPr>
          <a:xfrm>
            <a:off x="6238240" y="3335020"/>
            <a:ext cx="1307465" cy="2260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华文仿宋" panose="02010600040101010101" charset="-122"/>
              <a:ea typeface="华文仿宋" panose="02010600040101010101" charset="-122"/>
            </a:endParaRPr>
          </a:p>
        </p:txBody>
      </p:sp>
      <p:sp>
        <p:nvSpPr>
          <p:cNvPr id="6" name="圆角矩形 5"/>
          <p:cNvSpPr/>
          <p:nvPr/>
        </p:nvSpPr>
        <p:spPr>
          <a:xfrm>
            <a:off x="7546340" y="2883535"/>
            <a:ext cx="3575685" cy="10902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华文仿宋" panose="02010600040101010101" charset="-122"/>
                <a:ea typeface="华文仿宋" panose="02010600040101010101" charset="-122"/>
              </a:rPr>
              <a:t>户籍地街道（社区）、乡镇</a:t>
            </a:r>
            <a:endParaRPr lang="zh-CN" altLang="en-US">
              <a:solidFill>
                <a:schemeClr val="tx1"/>
              </a:solidFill>
              <a:latin typeface="华文仿宋" panose="02010600040101010101" charset="-122"/>
              <a:ea typeface="华文仿宋" panose="02010600040101010101" charset="-122"/>
            </a:endParaRPr>
          </a:p>
        </p:txBody>
      </p:sp>
      <p:sp>
        <p:nvSpPr>
          <p:cNvPr id="7" name="文本框 6"/>
          <p:cNvSpPr txBox="1"/>
          <p:nvPr/>
        </p:nvSpPr>
        <p:spPr>
          <a:xfrm>
            <a:off x="6238240" y="2997835"/>
            <a:ext cx="1150620" cy="337185"/>
          </a:xfrm>
          <a:prstGeom prst="rect">
            <a:avLst/>
          </a:prstGeom>
          <a:noFill/>
          <a:ln w="9525">
            <a:noFill/>
          </a:ln>
        </p:spPr>
        <p:txBody>
          <a:bodyPr wrap="square">
            <a:spAutoFit/>
          </a:bodyPr>
          <a:p>
            <a:pPr indent="0"/>
            <a:r>
              <a:rPr lang="zh-CN" sz="1600" b="0">
                <a:latin typeface="华文仿宋" panose="02010600040101010101" charset="-122"/>
                <a:ea typeface="华文仿宋" panose="02010600040101010101" charset="-122"/>
              </a:rPr>
              <a:t>提出申请</a:t>
            </a:r>
            <a:endParaRPr lang="zh-CN" altLang="en-US" sz="1600" b="0">
              <a:latin typeface="华文仿宋" panose="02010600040101010101" charset="-122"/>
              <a:ea typeface="华文仿宋" panose="02010600040101010101" charset="-122"/>
            </a:endParaRPr>
          </a:p>
        </p:txBody>
      </p:sp>
      <p:sp>
        <p:nvSpPr>
          <p:cNvPr id="8" name=" 220"/>
          <p:cNvSpPr/>
          <p:nvPr/>
        </p:nvSpPr>
        <p:spPr>
          <a:xfrm>
            <a:off x="875030" y="4784090"/>
            <a:ext cx="3154045" cy="1100455"/>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r>
              <a:rPr lang="zh-CN">
                <a:solidFill>
                  <a:schemeClr val="tx1"/>
                </a:solidFill>
                <a:latin typeface="华文仿宋" panose="02010600040101010101" charset="-122"/>
                <a:ea typeface="华文仿宋" panose="02010600040101010101" charset="-122"/>
                <a:sym typeface="+mn-ea"/>
              </a:rPr>
              <a:t>（二）新就业职工、稳定就业的外来务工人员、青年医生和青年教师</a:t>
            </a:r>
            <a:endParaRPr lang="zh-CN">
              <a:solidFill>
                <a:schemeClr val="tx1"/>
              </a:solidFill>
              <a:latin typeface="华文仿宋" panose="02010600040101010101" charset="-122"/>
              <a:ea typeface="华文仿宋" panose="02010600040101010101" charset="-122"/>
              <a:sym typeface="+mn-ea"/>
            </a:endParaRPr>
          </a:p>
        </p:txBody>
      </p:sp>
      <p:sp>
        <p:nvSpPr>
          <p:cNvPr id="9" name=" 159"/>
          <p:cNvSpPr/>
          <p:nvPr/>
        </p:nvSpPr>
        <p:spPr>
          <a:xfrm>
            <a:off x="4029075" y="5220970"/>
            <a:ext cx="1313815" cy="2260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latin typeface="华文仿宋" panose="02010600040101010101" charset="-122"/>
              <a:ea typeface="华文仿宋" panose="02010600040101010101" charset="-122"/>
            </a:endParaRPr>
          </a:p>
        </p:txBody>
      </p:sp>
      <p:sp>
        <p:nvSpPr>
          <p:cNvPr id="10" name="圆角矩形 9"/>
          <p:cNvSpPr/>
          <p:nvPr/>
        </p:nvSpPr>
        <p:spPr>
          <a:xfrm>
            <a:off x="7987665" y="4734560"/>
            <a:ext cx="3134360" cy="11499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华文仿宋" panose="02010600040101010101" charset="-122"/>
                <a:ea typeface="华文仿宋" panose="02010600040101010101" charset="-122"/>
              </a:rPr>
              <a:t>单位所在地的街道（社区）、乡镇</a:t>
            </a:r>
            <a:endParaRPr lang="zh-CN" altLang="en-US">
              <a:solidFill>
                <a:schemeClr val="tx1"/>
              </a:solidFill>
              <a:latin typeface="华文仿宋" panose="02010600040101010101" charset="-122"/>
              <a:ea typeface="华文仿宋" panose="02010600040101010101" charset="-122"/>
            </a:endParaRPr>
          </a:p>
        </p:txBody>
      </p:sp>
      <p:sp>
        <p:nvSpPr>
          <p:cNvPr id="12" name="圆角矩形 11"/>
          <p:cNvSpPr/>
          <p:nvPr/>
        </p:nvSpPr>
        <p:spPr>
          <a:xfrm>
            <a:off x="5343525" y="4866640"/>
            <a:ext cx="1416050" cy="9347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华文仿宋" panose="02010600040101010101" charset="-122"/>
                <a:ea typeface="华文仿宋" panose="02010600040101010101" charset="-122"/>
              </a:rPr>
              <a:t>用人单位</a:t>
            </a:r>
            <a:endParaRPr lang="zh-CN" altLang="en-US">
              <a:solidFill>
                <a:schemeClr val="tx1"/>
              </a:solidFill>
              <a:latin typeface="华文仿宋" panose="02010600040101010101" charset="-122"/>
              <a:ea typeface="华文仿宋" panose="02010600040101010101" charset="-122"/>
            </a:endParaRPr>
          </a:p>
        </p:txBody>
      </p:sp>
      <p:sp>
        <p:nvSpPr>
          <p:cNvPr id="13" name=" 159"/>
          <p:cNvSpPr/>
          <p:nvPr/>
        </p:nvSpPr>
        <p:spPr>
          <a:xfrm>
            <a:off x="6759575" y="5220970"/>
            <a:ext cx="1228090" cy="2260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latin typeface="华文仿宋" panose="02010600040101010101" charset="-122"/>
              <a:ea typeface="华文仿宋" panose="02010600040101010101" charset="-122"/>
            </a:endParaRPr>
          </a:p>
        </p:txBody>
      </p:sp>
      <p:sp>
        <p:nvSpPr>
          <p:cNvPr id="14" name="文本框 13"/>
          <p:cNvSpPr txBox="1"/>
          <p:nvPr/>
        </p:nvSpPr>
        <p:spPr>
          <a:xfrm>
            <a:off x="4110355" y="4866640"/>
            <a:ext cx="1150620" cy="337185"/>
          </a:xfrm>
          <a:prstGeom prst="rect">
            <a:avLst/>
          </a:prstGeom>
          <a:noFill/>
          <a:ln w="9525">
            <a:noFill/>
          </a:ln>
        </p:spPr>
        <p:txBody>
          <a:bodyPr wrap="square">
            <a:spAutoFit/>
          </a:bodyPr>
          <a:p>
            <a:pPr indent="0"/>
            <a:r>
              <a:rPr lang="zh-CN" sz="1600" b="0">
                <a:solidFill>
                  <a:schemeClr val="tx1"/>
                </a:solidFill>
                <a:latin typeface="华文仿宋" panose="02010600040101010101" charset="-122"/>
                <a:ea typeface="华文仿宋" panose="02010600040101010101" charset="-122"/>
              </a:rPr>
              <a:t>提出申请</a:t>
            </a:r>
            <a:endParaRPr lang="zh-CN" altLang="en-US" sz="1600" b="0">
              <a:solidFill>
                <a:schemeClr val="tx1"/>
              </a:solidFill>
              <a:latin typeface="华文仿宋" panose="02010600040101010101" charset="-122"/>
              <a:ea typeface="华文仿宋" panose="02010600040101010101" charset="-122"/>
            </a:endParaRPr>
          </a:p>
        </p:txBody>
      </p:sp>
      <p:sp>
        <p:nvSpPr>
          <p:cNvPr id="15" name="文本框 14"/>
          <p:cNvSpPr txBox="1"/>
          <p:nvPr/>
        </p:nvSpPr>
        <p:spPr>
          <a:xfrm>
            <a:off x="6798310" y="4866640"/>
            <a:ext cx="1150620" cy="337185"/>
          </a:xfrm>
          <a:prstGeom prst="rect">
            <a:avLst/>
          </a:prstGeom>
          <a:noFill/>
          <a:ln w="9525">
            <a:noFill/>
          </a:ln>
        </p:spPr>
        <p:txBody>
          <a:bodyPr wrap="square">
            <a:spAutoFit/>
          </a:bodyPr>
          <a:p>
            <a:pPr indent="0"/>
            <a:r>
              <a:rPr lang="zh-CN" sz="1600" b="0">
                <a:solidFill>
                  <a:schemeClr val="tx1"/>
                </a:solidFill>
                <a:latin typeface="华文仿宋" panose="02010600040101010101" charset="-122"/>
                <a:ea typeface="华文仿宋" panose="02010600040101010101" charset="-122"/>
              </a:rPr>
              <a:t>集中报送</a:t>
            </a:r>
            <a:endParaRPr lang="zh-CN" sz="1600" b="0">
              <a:solidFill>
                <a:schemeClr val="tx1"/>
              </a:solidFill>
              <a:latin typeface="华文仿宋" panose="02010600040101010101" charset="-122"/>
              <a:ea typeface="华文仿宋" panose="02010600040101010101" charset="-122"/>
            </a:endParaRPr>
          </a:p>
        </p:txBody>
      </p:sp>
      <p:pic>
        <p:nvPicPr>
          <p:cNvPr id="4" name="图片 3"/>
          <p:cNvPicPr>
            <a:picLocks noChangeAspect="1"/>
          </p:cNvPicPr>
          <p:nvPr/>
        </p:nvPicPr>
        <p:blipFill>
          <a:blip r:embed="rId1"/>
          <a:stretch>
            <a:fillRect/>
          </a:stretch>
        </p:blipFill>
        <p:spPr>
          <a:xfrm>
            <a:off x="8327390" y="778510"/>
            <a:ext cx="2454275" cy="1842770"/>
          </a:xfrm>
          <a:prstGeom prst="rect">
            <a:avLst/>
          </a:prstGeom>
        </p:spPr>
      </p:pic>
    </p:spTree>
    <p:custDataLst>
      <p:tags r:id="rId2"/>
    </p:custDataLst>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五、申请材料</a:t>
            </a:r>
            <a:endParaRPr lang="zh-CN" altLang="en-US"/>
          </a:p>
        </p:txBody>
      </p:sp>
      <p:sp>
        <p:nvSpPr>
          <p:cNvPr id="100" name="文本框 99"/>
          <p:cNvSpPr txBox="1"/>
          <p:nvPr/>
        </p:nvSpPr>
        <p:spPr>
          <a:xfrm>
            <a:off x="1443990" y="1013460"/>
            <a:ext cx="9837420" cy="3969385"/>
          </a:xfrm>
          <a:prstGeom prst="rect">
            <a:avLst/>
          </a:prstGeom>
          <a:noFill/>
          <a:ln w="9525">
            <a:noFill/>
          </a:ln>
        </p:spPr>
        <p:txBody>
          <a:bodyPr wrap="square">
            <a:spAutoFit/>
          </a:bodyPr>
          <a:p>
            <a:pPr indent="403860"/>
            <a:r>
              <a:rPr lang="zh-CN" sz="1400" b="0">
                <a:latin typeface="仿宋_GB2312" panose="02010609030101010101" charset="-122"/>
                <a:ea typeface="仿宋_GB2312" panose="02010609030101010101" charset="-122"/>
                <a:cs typeface="微软雅黑" panose="020B0503020204020204" charset="-122"/>
              </a:rPr>
              <a:t>（一）申请公租房需提供下列相关材料（</a:t>
            </a:r>
            <a:r>
              <a:rPr lang="zh-CN" sz="1400" b="0">
                <a:solidFill>
                  <a:srgbClr val="FF0000"/>
                </a:solidFill>
                <a:latin typeface="仿宋_GB2312" panose="02010609030101010101" charset="-122"/>
                <a:ea typeface="仿宋_GB2312" panose="02010609030101010101" charset="-122"/>
                <a:cs typeface="微软雅黑" panose="020B0503020204020204" charset="-122"/>
              </a:rPr>
              <a:t>一式二份复印件）</a:t>
            </a:r>
            <a:r>
              <a:rPr lang="zh-CN" sz="1400" b="0">
                <a:latin typeface="仿宋_GB2312" panose="02010609030101010101" charset="-122"/>
                <a:ea typeface="仿宋_GB2312" panose="02010609030101010101" charset="-122"/>
                <a:cs typeface="微软雅黑" panose="020B0503020204020204" charset="-122"/>
              </a:rPr>
              <a:t>。</a:t>
            </a:r>
            <a:endParaRPr lang="zh-CN" sz="1400" b="0">
              <a:latin typeface="仿宋_GB2312" panose="02010609030101010101" charset="-122"/>
              <a:ea typeface="仿宋_GB2312" panose="02010609030101010101" charset="-122"/>
              <a:cs typeface="微软雅黑" panose="020B0503020204020204" charset="-122"/>
            </a:endParaRPr>
          </a:p>
          <a:p>
            <a:pPr indent="403860"/>
            <a:r>
              <a:rPr lang="en-US" sz="1400" b="0">
                <a:latin typeface="仿宋_GB2312" panose="02010609030101010101" charset="-122"/>
                <a:ea typeface="仿宋_GB2312" panose="02010609030101010101" charset="-122"/>
                <a:cs typeface="微软雅黑" panose="020B0503020204020204" charset="-122"/>
              </a:rPr>
              <a:t>   1.</a:t>
            </a:r>
            <a:r>
              <a:rPr lang="zh-CN" sz="1400" b="0">
                <a:latin typeface="仿宋_GB2312" panose="02010609030101010101" charset="-122"/>
                <a:ea typeface="仿宋_GB2312" panose="02010609030101010101" charset="-122"/>
                <a:cs typeface="微软雅黑" panose="020B0503020204020204" charset="-122"/>
              </a:rPr>
              <a:t>《吉林市公租房申请审批表》（在市住房和城乡建设局网站：</a:t>
            </a:r>
            <a:r>
              <a:rPr lang="en-US" sz="1400" b="0">
                <a:latin typeface="仿宋_GB2312" panose="02010609030101010101" charset="-122"/>
                <a:ea typeface="仿宋_GB2312" panose="02010609030101010101" charset="-122"/>
                <a:cs typeface="微软雅黑" panose="020B0503020204020204" charset="-122"/>
              </a:rPr>
              <a:t>http://zzj.jlcity.gov.cn/</a:t>
            </a:r>
            <a:r>
              <a:rPr lang="zh-CN" sz="1400" b="0">
                <a:latin typeface="仿宋_GB2312" panose="02010609030101010101" charset="-122"/>
                <a:ea typeface="仿宋_GB2312" panose="02010609030101010101" charset="-122"/>
                <a:cs typeface="微软雅黑" panose="020B0503020204020204" charset="-122"/>
              </a:rPr>
              <a:t>下载中心栏内下载）；</a:t>
            </a:r>
            <a:r>
              <a:rPr lang="en-US" sz="1400" b="0">
                <a:latin typeface="仿宋_GB2312" panose="02010609030101010101" charset="-122"/>
                <a:ea typeface="仿宋_GB2312" panose="02010609030101010101" charset="-122"/>
                <a:cs typeface="微软雅黑" panose="020B0503020204020204" charset="-122"/>
              </a:rPr>
              <a:t>        2.</a:t>
            </a:r>
            <a:r>
              <a:rPr lang="zh-CN" sz="1400" b="0">
                <a:latin typeface="仿宋_GB2312" panose="02010609030101010101" charset="-122"/>
                <a:ea typeface="仿宋_GB2312" panose="02010609030101010101" charset="-122"/>
                <a:cs typeface="微软雅黑" panose="020B0503020204020204" charset="-122"/>
              </a:rPr>
              <a:t>申请人及家庭成员的身份证、户口簿；</a:t>
            </a:r>
            <a:r>
              <a:rPr lang="en-US" sz="1400" b="0">
                <a:latin typeface="仿宋_GB2312" panose="02010609030101010101" charset="-122"/>
                <a:ea typeface="仿宋_GB2312" panose="02010609030101010101" charset="-122"/>
                <a:cs typeface="微软雅黑" panose="020B0503020204020204" charset="-122"/>
              </a:rPr>
              <a:t>        3.</a:t>
            </a:r>
            <a:r>
              <a:rPr lang="zh-CN" sz="1400" b="0">
                <a:latin typeface="仿宋_GB2312" panose="02010609030101010101" charset="-122"/>
                <a:ea typeface="仿宋_GB2312" panose="02010609030101010101" charset="-122"/>
                <a:cs typeface="微软雅黑" panose="020B0503020204020204" charset="-122"/>
              </a:rPr>
              <a:t>《住房租赁协议书》、居住地社区提供的《住房情况说明》；</a:t>
            </a:r>
            <a:r>
              <a:rPr lang="en-US" sz="1400" b="0">
                <a:latin typeface="仿宋_GB2312" panose="02010609030101010101" charset="-122"/>
                <a:ea typeface="仿宋_GB2312" panose="02010609030101010101" charset="-122"/>
                <a:cs typeface="微软雅黑" panose="020B0503020204020204" charset="-122"/>
              </a:rPr>
              <a:t>        4.</a:t>
            </a:r>
            <a:r>
              <a:rPr lang="zh-CN" sz="1400" b="0">
                <a:latin typeface="仿宋_GB2312" panose="02010609030101010101" charset="-122"/>
                <a:ea typeface="仿宋_GB2312" panose="02010609030101010101" charset="-122"/>
                <a:cs typeface="微软雅黑" panose="020B0503020204020204" charset="-122"/>
              </a:rPr>
              <a:t>居住证（限稳定收入的外来务工人员、户口不在本市的新就业职工、青年医生和青年教师提供）</a:t>
            </a:r>
            <a:r>
              <a:rPr lang="en-US" sz="1400" b="0">
                <a:latin typeface="仿宋_GB2312" panose="02010609030101010101" charset="-122"/>
                <a:ea typeface="仿宋_GB2312" panose="02010609030101010101" charset="-122"/>
                <a:cs typeface="微软雅黑" panose="020B0503020204020204" charset="-122"/>
              </a:rPr>
              <a:t>        5.</a:t>
            </a:r>
            <a:r>
              <a:rPr lang="zh-CN" sz="1400" b="0">
                <a:latin typeface="仿宋_GB2312" panose="02010609030101010101" charset="-122"/>
                <a:ea typeface="仿宋_GB2312" panose="02010609030101010101" charset="-122"/>
                <a:cs typeface="微软雅黑" panose="020B0503020204020204" charset="-122"/>
              </a:rPr>
              <a:t>申请人及家庭成员的收入情况材料（限城镇中等偏下收入家庭、进城落户农民提供）；</a:t>
            </a:r>
            <a:r>
              <a:rPr lang="en-US" sz="1400" b="0">
                <a:latin typeface="仿宋_GB2312" panose="02010609030101010101" charset="-122"/>
                <a:ea typeface="仿宋_GB2312" panose="02010609030101010101" charset="-122"/>
                <a:cs typeface="微软雅黑" panose="020B0503020204020204" charset="-122"/>
              </a:rPr>
              <a:t>        6.</a:t>
            </a:r>
            <a:r>
              <a:rPr lang="zh-CN" sz="1400" b="0">
                <a:latin typeface="仿宋_GB2312" panose="02010609030101010101" charset="-122"/>
                <a:ea typeface="仿宋_GB2312" panose="02010609030101010101" charset="-122"/>
                <a:cs typeface="微软雅黑" panose="020B0503020204020204" charset="-122"/>
              </a:rPr>
              <a:t>结婚证（限夫妻不在同一户口的家庭提供）；</a:t>
            </a:r>
            <a:r>
              <a:rPr lang="en-US" sz="1400" b="0">
                <a:latin typeface="仿宋_GB2312" panose="02010609030101010101" charset="-122"/>
                <a:ea typeface="仿宋_GB2312" panose="02010609030101010101" charset="-122"/>
                <a:cs typeface="微软雅黑" panose="020B0503020204020204" charset="-122"/>
              </a:rPr>
              <a:t>        7.</a:t>
            </a:r>
            <a:r>
              <a:rPr lang="zh-CN" sz="1400" b="0">
                <a:latin typeface="仿宋_GB2312" panose="02010609030101010101" charset="-122"/>
                <a:ea typeface="仿宋_GB2312" panose="02010609030101010101" charset="-122"/>
                <a:cs typeface="微软雅黑" panose="020B0503020204020204" charset="-122"/>
              </a:rPr>
              <a:t>《法院判决书》、《离婚协议书》（限离婚家庭提供）；</a:t>
            </a:r>
            <a:r>
              <a:rPr lang="en-US" sz="1400" b="0">
                <a:latin typeface="仿宋_GB2312" panose="02010609030101010101" charset="-122"/>
                <a:ea typeface="仿宋_GB2312" panose="02010609030101010101" charset="-122"/>
                <a:cs typeface="微软雅黑" panose="020B0503020204020204" charset="-122"/>
              </a:rPr>
              <a:t>        8.</a:t>
            </a:r>
            <a:r>
              <a:rPr lang="zh-CN" sz="1400" b="0">
                <a:latin typeface="仿宋_GB2312" panose="02010609030101010101" charset="-122"/>
                <a:ea typeface="仿宋_GB2312" panose="02010609030101010101" charset="-122"/>
                <a:cs typeface="微软雅黑" panose="020B0503020204020204" charset="-122"/>
              </a:rPr>
              <a:t>申请人的全日制大中专及以上院校毕业证书（限新就业职工提供）；</a:t>
            </a:r>
            <a:r>
              <a:rPr lang="en-US" sz="1400" b="0">
                <a:latin typeface="仿宋_GB2312" panose="02010609030101010101" charset="-122"/>
                <a:ea typeface="仿宋_GB2312" panose="02010609030101010101" charset="-122"/>
                <a:cs typeface="微软雅黑" panose="020B0503020204020204" charset="-122"/>
              </a:rPr>
              <a:t>        9.</a:t>
            </a:r>
            <a:r>
              <a:rPr lang="zh-CN" sz="1400" b="0">
                <a:latin typeface="仿宋_GB2312" panose="02010609030101010101" charset="-122"/>
                <a:ea typeface="仿宋_GB2312" panose="02010609030101010101" charset="-122"/>
                <a:cs typeface="微软雅黑" panose="020B0503020204020204" charset="-122"/>
              </a:rPr>
              <a:t>申请人在编情况证明或劳动（聘用）合同（限新就业职工、稳定收入的外来务工人员、青年医生和青年教师提  供）；</a:t>
            </a:r>
            <a:r>
              <a:rPr lang="en-US" sz="1400" b="0">
                <a:latin typeface="仿宋_GB2312" panose="02010609030101010101" charset="-122"/>
                <a:ea typeface="仿宋_GB2312" panose="02010609030101010101" charset="-122"/>
                <a:cs typeface="微软雅黑" panose="020B0503020204020204" charset="-122"/>
              </a:rPr>
              <a:t>       10.</a:t>
            </a:r>
            <a:r>
              <a:rPr lang="zh-CN" sz="1400" b="0">
                <a:latin typeface="仿宋_GB2312" panose="02010609030101010101" charset="-122"/>
                <a:ea typeface="仿宋_GB2312" panose="02010609030101010101" charset="-122"/>
                <a:cs typeface="微软雅黑" panose="020B0503020204020204" charset="-122"/>
              </a:rPr>
              <a:t>申请人的社保缴费记录（限新就业职工、稳定收入的外来务工人员、青年医生和青年教师提供）；</a:t>
            </a:r>
            <a:r>
              <a:rPr lang="en-US" sz="1400" b="0">
                <a:latin typeface="仿宋_GB2312" panose="02010609030101010101" charset="-122"/>
                <a:ea typeface="仿宋_GB2312" panose="02010609030101010101" charset="-122"/>
                <a:cs typeface="微软雅黑" panose="020B0503020204020204" charset="-122"/>
              </a:rPr>
              <a:t>       11.</a:t>
            </a:r>
            <a:r>
              <a:rPr lang="zh-CN" sz="1400" b="0">
                <a:latin typeface="仿宋_GB2312" panose="02010609030101010101" charset="-122"/>
                <a:ea typeface="仿宋_GB2312" panose="02010609030101010101" charset="-122"/>
                <a:cs typeface="微软雅黑" panose="020B0503020204020204" charset="-122"/>
              </a:rPr>
              <a:t>医师资格证或教师资格证（限青年医生或青年教师提供）；</a:t>
            </a:r>
            <a:r>
              <a:rPr lang="en-US" sz="1400" b="0">
                <a:latin typeface="仿宋_GB2312" panose="02010609030101010101" charset="-122"/>
                <a:ea typeface="仿宋_GB2312" panose="02010609030101010101" charset="-122"/>
                <a:cs typeface="微软雅黑" panose="020B0503020204020204" charset="-122"/>
              </a:rPr>
              <a:t>       12.</a:t>
            </a:r>
            <a:r>
              <a:rPr lang="zh-CN" sz="1400" b="0">
                <a:latin typeface="仿宋_GB2312" panose="02010609030101010101" charset="-122"/>
                <a:ea typeface="仿宋_GB2312" panose="02010609030101010101" charset="-122"/>
                <a:cs typeface="微软雅黑" panose="020B0503020204020204" charset="-122"/>
              </a:rPr>
              <a:t>享受公租房优先（优选）的证书或区住房保障行政主管部门出具的相关材料（限符合优先（优选）条件的申请人提供）；</a:t>
            </a:r>
            <a:r>
              <a:rPr lang="en-US" sz="1400" b="0">
                <a:latin typeface="仿宋_GB2312" panose="02010609030101010101" charset="-122"/>
                <a:ea typeface="仿宋_GB2312" panose="02010609030101010101" charset="-122"/>
                <a:cs typeface="微软雅黑" panose="020B0503020204020204" charset="-122"/>
              </a:rPr>
              <a:t>       13.</a:t>
            </a:r>
            <a:r>
              <a:rPr lang="zh-CN" sz="1400" b="0">
                <a:latin typeface="仿宋_GB2312" panose="02010609030101010101" charset="-122"/>
                <a:ea typeface="仿宋_GB2312" panose="02010609030101010101" charset="-122"/>
                <a:cs typeface="微软雅黑" panose="020B0503020204020204" charset="-122"/>
              </a:rPr>
              <a:t>《租赁补贴对象转实物配租轮候对象申请表》（限城镇低收入家庭、城镇最低生活保障家庭、城镇特困人员救助供养对象提供）。</a:t>
            </a:r>
            <a:endParaRPr lang="zh-CN" sz="1400" b="0">
              <a:latin typeface="仿宋_GB2312" panose="02010609030101010101" charset="-122"/>
              <a:ea typeface="仿宋_GB2312" panose="02010609030101010101" charset="-122"/>
              <a:cs typeface="微软雅黑" panose="020B0503020204020204" charset="-122"/>
            </a:endParaRPr>
          </a:p>
          <a:p>
            <a:endParaRPr lang="zh-CN" altLang="en-US" sz="1400">
              <a:latin typeface="仿宋_GB2312" panose="02010609030101010101" charset="-122"/>
              <a:ea typeface="仿宋_GB2312" panose="02010609030101010101"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3624580" y="4580255"/>
            <a:ext cx="6715760" cy="1906905"/>
          </a:xfrm>
          <a:prstGeom prst="rect">
            <a:avLst/>
          </a:prstGeom>
        </p:spPr>
      </p:pic>
    </p:spTree>
    <p:custDataLst>
      <p:tags r:id="rId2"/>
    </p:custDataLst>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48310" y="490855"/>
            <a:ext cx="3369310" cy="5704840"/>
          </a:xfrm>
          <a:prstGeom prst="rect">
            <a:avLst/>
          </a:prstGeom>
        </p:spPr>
      </p:pic>
      <p:pic>
        <p:nvPicPr>
          <p:cNvPr id="5" name="图片 4"/>
          <p:cNvPicPr>
            <a:picLocks noChangeAspect="1"/>
          </p:cNvPicPr>
          <p:nvPr/>
        </p:nvPicPr>
        <p:blipFill>
          <a:blip r:embed="rId2"/>
          <a:stretch>
            <a:fillRect/>
          </a:stretch>
        </p:blipFill>
        <p:spPr>
          <a:xfrm>
            <a:off x="3924300" y="490855"/>
            <a:ext cx="7693660" cy="587629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773170" y="521970"/>
            <a:ext cx="7917180" cy="5981065"/>
          </a:xfrm>
          <a:prstGeom prst="rect">
            <a:avLst/>
          </a:prstGeom>
        </p:spPr>
      </p:pic>
      <p:pic>
        <p:nvPicPr>
          <p:cNvPr id="5" name="图片 4"/>
          <p:cNvPicPr>
            <a:picLocks noChangeAspect="1"/>
          </p:cNvPicPr>
          <p:nvPr/>
        </p:nvPicPr>
        <p:blipFill>
          <a:blip r:embed="rId2"/>
          <a:stretch>
            <a:fillRect/>
          </a:stretch>
        </p:blipFill>
        <p:spPr>
          <a:xfrm>
            <a:off x="742950" y="715010"/>
            <a:ext cx="3180715" cy="542734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532630" y="589915"/>
            <a:ext cx="3662680" cy="5676265"/>
          </a:xfrm>
          <a:prstGeom prst="rect">
            <a:avLst/>
          </a:prstGeom>
        </p:spPr>
      </p:pic>
      <p:pic>
        <p:nvPicPr>
          <p:cNvPr id="5" name="图片 4"/>
          <p:cNvPicPr>
            <a:picLocks noChangeAspect="1"/>
          </p:cNvPicPr>
          <p:nvPr/>
        </p:nvPicPr>
        <p:blipFill>
          <a:blip r:embed="rId2"/>
          <a:stretch>
            <a:fillRect/>
          </a:stretch>
        </p:blipFill>
        <p:spPr>
          <a:xfrm>
            <a:off x="8098155" y="707390"/>
            <a:ext cx="3634105" cy="5441950"/>
          </a:xfrm>
          <a:prstGeom prst="rect">
            <a:avLst/>
          </a:prstGeom>
        </p:spPr>
      </p:pic>
      <p:pic>
        <p:nvPicPr>
          <p:cNvPr id="6" name="图片 5"/>
          <p:cNvPicPr>
            <a:picLocks noChangeAspect="1"/>
          </p:cNvPicPr>
          <p:nvPr/>
        </p:nvPicPr>
        <p:blipFill>
          <a:blip r:embed="rId3"/>
          <a:stretch>
            <a:fillRect/>
          </a:stretch>
        </p:blipFill>
        <p:spPr>
          <a:xfrm>
            <a:off x="836295" y="473710"/>
            <a:ext cx="3460115" cy="567626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QQ图片20201012103327"/>
          <p:cNvPicPr>
            <a:picLocks noChangeAspect="1"/>
          </p:cNvPicPr>
          <p:nvPr/>
        </p:nvPicPr>
        <p:blipFill>
          <a:blip r:embed="rId1"/>
          <a:stretch>
            <a:fillRect/>
          </a:stretch>
        </p:blipFill>
        <p:spPr>
          <a:xfrm>
            <a:off x="8811260" y="1434465"/>
            <a:ext cx="2152650" cy="685800"/>
          </a:xfrm>
          <a:prstGeom prst="rect">
            <a:avLst/>
          </a:prstGeom>
        </p:spPr>
      </p:pic>
      <p:sp>
        <p:nvSpPr>
          <p:cNvPr id="5" name="文本框 4"/>
          <p:cNvSpPr txBox="1"/>
          <p:nvPr/>
        </p:nvSpPr>
        <p:spPr>
          <a:xfrm>
            <a:off x="1110615" y="1434465"/>
            <a:ext cx="7372350" cy="645160"/>
          </a:xfrm>
          <a:prstGeom prst="rect">
            <a:avLst/>
          </a:prstGeom>
          <a:noFill/>
        </p:spPr>
        <p:txBody>
          <a:bodyPr wrap="square" rtlCol="0" anchor="t">
            <a:spAutoFit/>
          </a:bodyPr>
          <a:p>
            <a:r>
              <a:rPr lang="en-US" altLang="zh-CN">
                <a:latin typeface="华文仿宋" panose="02010600040101010101" charset="-122"/>
                <a:ea typeface="华文仿宋" panose="02010600040101010101" charset="-122"/>
                <a:cs typeface="微软雅黑" panose="020B0503020204020204" charset="-122"/>
                <a:sym typeface="+mn-ea"/>
              </a:rPr>
              <a:t>      </a:t>
            </a:r>
            <a:r>
              <a:rPr lang="zh-CN">
                <a:latin typeface="华文仿宋" panose="02010600040101010101" charset="-122"/>
                <a:ea typeface="华文仿宋" panose="02010600040101010101" charset="-122"/>
                <a:cs typeface="微软雅黑" panose="020B0503020204020204" charset="-122"/>
                <a:sym typeface="+mn-ea"/>
              </a:rPr>
              <a:t>（二）申请材料中涉及各类证件的，申请人要提供原件并在复印件上签字确认；社区核对原件，在复印件上盖章并注明“与原件一致”。</a:t>
            </a:r>
            <a:endParaRPr lang="zh-CN" altLang="en-US">
              <a:latin typeface="华文仿宋" panose="02010600040101010101" charset="-122"/>
              <a:ea typeface="华文仿宋" panose="02010600040101010101" charset="-122"/>
            </a:endParaRPr>
          </a:p>
        </p:txBody>
      </p:sp>
      <p:sp>
        <p:nvSpPr>
          <p:cNvPr id="6" name="文本框 5"/>
          <p:cNvSpPr txBox="1"/>
          <p:nvPr/>
        </p:nvSpPr>
        <p:spPr>
          <a:xfrm>
            <a:off x="1110615" y="2482850"/>
            <a:ext cx="10581005" cy="368300"/>
          </a:xfrm>
          <a:prstGeom prst="rect">
            <a:avLst/>
          </a:prstGeom>
          <a:noFill/>
        </p:spPr>
        <p:txBody>
          <a:bodyPr wrap="none" rtlCol="0" anchor="t">
            <a:spAutoFit/>
          </a:bodyPr>
          <a:p>
            <a:r>
              <a:rPr lang="en-US" altLang="zh-CN">
                <a:latin typeface="华文仿宋" panose="02010600040101010101" charset="-122"/>
                <a:ea typeface="华文仿宋" panose="02010600040101010101" charset="-122"/>
                <a:cs typeface="微软雅黑" panose="020B0503020204020204" charset="-122"/>
                <a:sym typeface="+mn-ea"/>
              </a:rPr>
              <a:t>     </a:t>
            </a:r>
            <a:r>
              <a:rPr lang="zh-CN">
                <a:latin typeface="华文仿宋" panose="02010600040101010101" charset="-122"/>
                <a:ea typeface="华文仿宋" panose="02010600040101010101" charset="-122"/>
                <a:cs typeface="微软雅黑" panose="020B0503020204020204" charset="-122"/>
                <a:sym typeface="+mn-ea"/>
              </a:rPr>
              <a:t>（三）街道（社区）、乡镇和区住房保障行政主管部门对审核合格的申请材料整理归档、长期保存。</a:t>
            </a:r>
            <a:endParaRPr lang="zh-CN" altLang="en-US">
              <a:latin typeface="华文仿宋" panose="02010600040101010101" charset="-122"/>
              <a:ea typeface="华文仿宋" panose="02010600040101010101" charset="-122"/>
            </a:endParaRPr>
          </a:p>
        </p:txBody>
      </p:sp>
      <p:sp>
        <p:nvSpPr>
          <p:cNvPr id="7" name="文本框 6"/>
          <p:cNvSpPr txBox="1"/>
          <p:nvPr/>
        </p:nvSpPr>
        <p:spPr>
          <a:xfrm>
            <a:off x="1016635" y="3224530"/>
            <a:ext cx="7048500" cy="922020"/>
          </a:xfrm>
          <a:prstGeom prst="rect">
            <a:avLst/>
          </a:prstGeom>
          <a:noFill/>
        </p:spPr>
        <p:txBody>
          <a:bodyPr wrap="square" rtlCol="0" anchor="t">
            <a:spAutoFit/>
          </a:bodyPr>
          <a:p>
            <a:pPr indent="403860"/>
            <a:r>
              <a:rPr lang="zh-CN">
                <a:latin typeface="华文仿宋" panose="02010600040101010101" charset="-122"/>
                <a:ea typeface="华文仿宋" panose="02010600040101010101" charset="-122"/>
                <a:cs typeface="微软雅黑" panose="020B0503020204020204" charset="-122"/>
                <a:sym typeface="+mn-ea"/>
              </a:rPr>
              <a:t>（四）城镇低收入家庭、城镇最低生活保障家庭、城镇特困人员救助供养对象申请时，只需到社区填报《租赁补贴对象转实物配租轮候对象申请表》，待进入配租名单后再提供申请材料。</a:t>
            </a:r>
            <a:endParaRPr lang="zh-CN" altLang="en-US">
              <a:latin typeface="华文仿宋" panose="02010600040101010101" charset="-122"/>
              <a:ea typeface="华文仿宋" panose="02010600040101010101"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8487410" y="2957830"/>
            <a:ext cx="2476500" cy="2476500"/>
          </a:xfrm>
          <a:prstGeom prst="rect">
            <a:avLst/>
          </a:prstGeom>
        </p:spPr>
      </p:pic>
      <p:sp>
        <p:nvSpPr>
          <p:cNvPr id="3" name="左弧形箭头 2"/>
          <p:cNvSpPr/>
          <p:nvPr/>
        </p:nvSpPr>
        <p:spPr>
          <a:xfrm>
            <a:off x="649605" y="2541905"/>
            <a:ext cx="931545" cy="25888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华文仿宋" panose="02010600040101010101" charset="-122"/>
              <a:ea typeface="华文仿宋" panose="02010600040101010101" charset="-122"/>
            </a:endParaRPr>
          </a:p>
        </p:txBody>
      </p:sp>
      <p:sp>
        <p:nvSpPr>
          <p:cNvPr id="8" name="流程图: 资料带 7"/>
          <p:cNvSpPr/>
          <p:nvPr/>
        </p:nvSpPr>
        <p:spPr>
          <a:xfrm>
            <a:off x="1656715" y="4146550"/>
            <a:ext cx="5959475" cy="2230755"/>
          </a:xfrm>
          <a:prstGeom prst="flowChartPunchedTape">
            <a:avLst/>
          </a:prstGeom>
          <a:solidFill>
            <a:schemeClr val="tx2">
              <a:lumMod val="90000"/>
            </a:schemeClr>
          </a:solidFill>
          <a:ln w="34925" cmpd="thickThi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endParaRPr lang="zh-CN" altLang="en-US">
              <a:solidFill>
                <a:schemeClr val="tx1"/>
              </a:solidFill>
              <a:latin typeface="华文仿宋" panose="02010600040101010101" charset="-122"/>
              <a:ea typeface="华文仿宋" panose="02010600040101010101" charset="-122"/>
              <a:cs typeface="仿宋_GB2312" panose="02010609030101010101" charset="-122"/>
              <a:sym typeface="+mn-ea"/>
            </a:endParaRPr>
          </a:p>
          <a:p>
            <a:pPr indent="0"/>
            <a:r>
              <a:rPr lang="zh-CN" altLang="en-US">
                <a:solidFill>
                  <a:schemeClr val="tx1"/>
                </a:solidFill>
                <a:latin typeface="华文仿宋" panose="02010600040101010101" charset="-122"/>
                <a:ea typeface="华文仿宋" panose="02010600040101010101" charset="-122"/>
                <a:cs typeface="仿宋_GB2312" panose="02010609030101010101" charset="-122"/>
                <a:sym typeface="+mn-ea"/>
              </a:rPr>
              <a:t>申请人配租到公租房后，各区住房保障行政主管部门负责将街道留存的申请材料报送至市保障性住房管理中心存档。即，</a:t>
            </a:r>
            <a:r>
              <a:rPr lang="zh-CN">
                <a:solidFill>
                  <a:schemeClr val="tx1"/>
                </a:solidFill>
                <a:latin typeface="华文仿宋" panose="02010600040101010101" charset="-122"/>
                <a:ea typeface="华文仿宋" panose="02010600040101010101" charset="-122"/>
                <a:cs typeface="微软雅黑" panose="020B0503020204020204" charset="-122"/>
                <a:sym typeface="+mn-ea"/>
              </a:rPr>
              <a:t>街道（社区）、乡镇只保留申请合格家庭的申请材料，配租后的档案上交区住房保障行政主管部门，再统一报</a:t>
            </a:r>
            <a:r>
              <a:rPr lang="zh-CN" altLang="en-US">
                <a:solidFill>
                  <a:schemeClr val="tx1"/>
                </a:solidFill>
                <a:latin typeface="华文仿宋" panose="02010600040101010101" charset="-122"/>
                <a:ea typeface="华文仿宋" panose="02010600040101010101" charset="-122"/>
                <a:cs typeface="仿宋_GB2312" panose="02010609030101010101" charset="-122"/>
                <a:sym typeface="+mn-ea"/>
              </a:rPr>
              <a:t>至市保障性住房管理中心。</a:t>
            </a:r>
            <a:endParaRPr lang="zh-CN">
              <a:solidFill>
                <a:schemeClr val="tx1"/>
              </a:solidFill>
              <a:latin typeface="华文仿宋" panose="02010600040101010101" charset="-122"/>
              <a:ea typeface="华文仿宋" panose="02010600040101010101" charset="-122"/>
              <a:cs typeface="微软雅黑" panose="020B0503020204020204" charset="-122"/>
              <a:sym typeface="+mn-ea"/>
            </a:endParaRPr>
          </a:p>
        </p:txBody>
      </p:sp>
    </p:spTree>
    <p:custDataLst>
      <p:tags r:id="rId3"/>
    </p:custDataLst>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43234"/>
            <a:ext cx="10852237" cy="441964"/>
          </a:xfrm>
        </p:spPr>
        <p:txBody>
          <a:bodyPr>
            <a:normAutofit fontScale="90000"/>
          </a:bodyPr>
          <a:p>
            <a:r>
              <a:rPr lang="zh-CN" altLang="en-US"/>
              <a:t>六、审核程序</a:t>
            </a:r>
            <a:endParaRPr lang="zh-CN" altLang="en-US"/>
          </a:p>
        </p:txBody>
      </p:sp>
      <p:sp>
        <p:nvSpPr>
          <p:cNvPr id="100" name="文本框 99"/>
          <p:cNvSpPr txBox="1"/>
          <p:nvPr/>
        </p:nvSpPr>
        <p:spPr>
          <a:xfrm>
            <a:off x="757555" y="885190"/>
            <a:ext cx="2625725" cy="368300"/>
          </a:xfrm>
          <a:prstGeom prst="rect">
            <a:avLst/>
          </a:prstGeom>
          <a:noFill/>
          <a:ln w="9525">
            <a:noFill/>
          </a:ln>
        </p:spPr>
        <p:txBody>
          <a:bodyPr wrap="square">
            <a:spAutoFit/>
          </a:bodyPr>
          <a:p>
            <a:pPr indent="406400"/>
            <a:r>
              <a:rPr lang="zh-CN" altLang="en-US" b="1">
                <a:latin typeface="仿宋_GB2312" panose="02010609030101010101" charset="-122"/>
                <a:ea typeface="仿宋_GB2312" panose="02010609030101010101" charset="-122"/>
                <a:cs typeface="仿宋_GB2312" panose="02010609030101010101" charset="-122"/>
              </a:rPr>
              <a:t>（一）受理审核</a:t>
            </a:r>
            <a:endParaRPr lang="zh-CN" altLang="en-US" b="1">
              <a:latin typeface="仿宋_GB2312" panose="02010609030101010101" charset="-122"/>
              <a:ea typeface="仿宋_GB2312" panose="02010609030101010101" charset="-122"/>
              <a:cs typeface="仿宋_GB2312" panose="02010609030101010101" charset="-122"/>
            </a:endParaRPr>
          </a:p>
        </p:txBody>
      </p:sp>
      <p:sp>
        <p:nvSpPr>
          <p:cNvPr id="3" name="文本框 2"/>
          <p:cNvSpPr txBox="1"/>
          <p:nvPr/>
        </p:nvSpPr>
        <p:spPr>
          <a:xfrm>
            <a:off x="997585" y="1395095"/>
            <a:ext cx="3058160" cy="82994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享受住房租赁补贴的城镇低收入家庭、城镇最低生活保障家庭、城镇特困人员救助供养对象</a:t>
            </a:r>
            <a:endParaRPr lang="zh-CN" altLang="en-US"/>
          </a:p>
        </p:txBody>
      </p:sp>
      <p:cxnSp>
        <p:nvCxnSpPr>
          <p:cNvPr id="5" name="直接箭头连接符 4"/>
          <p:cNvCxnSpPr/>
          <p:nvPr/>
        </p:nvCxnSpPr>
        <p:spPr>
          <a:xfrm flipH="1">
            <a:off x="2350135" y="2398395"/>
            <a:ext cx="1270" cy="429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68020" y="3829050"/>
            <a:ext cx="3256915" cy="447675"/>
          </a:xfrm>
          <a:prstGeom prst="rect">
            <a:avLst/>
          </a:prstGeom>
          <a:noFill/>
          <a:ln w="28575"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68020" y="4697730"/>
            <a:ext cx="3257550" cy="49085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654050" y="2844800"/>
            <a:ext cx="4870450" cy="51498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箭头连接符 11"/>
          <p:cNvCxnSpPr/>
          <p:nvPr/>
        </p:nvCxnSpPr>
        <p:spPr>
          <a:xfrm flipH="1">
            <a:off x="2331720" y="3359785"/>
            <a:ext cx="635" cy="451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374775" y="3829050"/>
            <a:ext cx="2940685"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经街道（社区）初审</a:t>
            </a:r>
            <a:endParaRPr lang="zh-CN" altLang="en-US" sz="1600" b="0">
              <a:latin typeface="仿宋_GB2312" panose="02010609030101010101" charset="-122"/>
              <a:ea typeface="仿宋_GB2312" panose="02010609030101010101" charset="-122"/>
              <a:cs typeface="仿宋_GB2312" panose="02010609030101010101" charset="-122"/>
            </a:endParaRPr>
          </a:p>
        </p:txBody>
      </p:sp>
      <p:sp>
        <p:nvSpPr>
          <p:cNvPr id="16" name="文本框 15"/>
          <p:cNvSpPr txBox="1"/>
          <p:nvPr/>
        </p:nvSpPr>
        <p:spPr>
          <a:xfrm>
            <a:off x="620395" y="4775200"/>
            <a:ext cx="353441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区民政</a:t>
            </a:r>
            <a:r>
              <a:rPr lang="zh-CN" altLang="en-US" sz="1600">
                <a:latin typeface="仿宋_GB2312" panose="02010609030101010101" charset="-122"/>
                <a:ea typeface="仿宋_GB2312" panose="02010609030101010101" charset="-122"/>
                <a:cs typeface="仿宋_GB2312" panose="02010609030101010101" charset="-122"/>
                <a:sym typeface="+mn-ea"/>
              </a:rPr>
              <a:t>行政主管部门进行收入审核</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17" name="文本框 16"/>
          <p:cNvSpPr txBox="1"/>
          <p:nvPr/>
        </p:nvSpPr>
        <p:spPr>
          <a:xfrm>
            <a:off x="5017135" y="3705860"/>
            <a:ext cx="3185795" cy="1014730"/>
          </a:xfrm>
          <a:prstGeom prst="rect">
            <a:avLst/>
          </a:prstGeom>
          <a:noFill/>
          <a:ln w="9525">
            <a:noFill/>
          </a:ln>
        </p:spPr>
        <p:txBody>
          <a:bodyPr wrap="square">
            <a:spAutoFit/>
          </a:bodyPr>
          <a:p>
            <a:pPr indent="0"/>
            <a:r>
              <a:rPr lang="zh-CN" altLang="en-US" sz="2000" b="0">
                <a:ln w="10160">
                  <a:solidFill>
                    <a:schemeClr val="accent5"/>
                  </a:solidFill>
                  <a:prstDash val="solid"/>
                </a:ln>
                <a:solidFill>
                  <a:srgbClr val="FFFFFF"/>
                </a:solidFill>
                <a:effectLst>
                  <a:outerShdw blurRad="38100" dist="22860" dir="5400000" algn="tl" rotWithShape="0">
                    <a:srgbClr val="000000">
                      <a:alpha val="30000"/>
                    </a:srgbClr>
                  </a:outerShdw>
                </a:effectLst>
                <a:latin typeface="仿宋_GB2312" panose="02010609030101010101" charset="-122"/>
                <a:ea typeface="仿宋_GB2312" panose="02010609030101010101" charset="-122"/>
                <a:cs typeface="仿宋_GB2312" panose="02010609030101010101" charset="-122"/>
              </a:rPr>
              <a:t>符合租赁补贴条件的实物配租轮候对象，在轮候期间可继续享受租赁补贴。</a:t>
            </a:r>
            <a:endParaRPr lang="zh-CN" altLang="en-US" sz="2000" b="0">
              <a:ln w="10160">
                <a:solidFill>
                  <a:schemeClr val="accent5"/>
                </a:solidFill>
                <a:prstDash val="solid"/>
              </a:ln>
              <a:solidFill>
                <a:srgbClr val="FFFFFF"/>
              </a:solidFill>
              <a:effectLst>
                <a:outerShdw blurRad="38100" dist="22860" dir="5400000" algn="tl" rotWithShape="0">
                  <a:srgbClr val="000000">
                    <a:alpha val="30000"/>
                  </a:srgbClr>
                </a:outerShdw>
              </a:effectLst>
              <a:latin typeface="仿宋_GB2312" panose="02010609030101010101" charset="-122"/>
              <a:ea typeface="仿宋_GB2312" panose="02010609030101010101" charset="-122"/>
              <a:cs typeface="仿宋_GB2312" panose="02010609030101010101" charset="-122"/>
            </a:endParaRPr>
          </a:p>
        </p:txBody>
      </p:sp>
      <p:sp>
        <p:nvSpPr>
          <p:cNvPr id="18" name="矩形 17"/>
          <p:cNvSpPr/>
          <p:nvPr/>
        </p:nvSpPr>
        <p:spPr>
          <a:xfrm>
            <a:off x="669925" y="5675630"/>
            <a:ext cx="3645535" cy="49085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668020" y="1222375"/>
            <a:ext cx="3717290" cy="1175385"/>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箭头连接符 19"/>
          <p:cNvCxnSpPr/>
          <p:nvPr/>
        </p:nvCxnSpPr>
        <p:spPr>
          <a:xfrm flipH="1">
            <a:off x="2332355" y="4276725"/>
            <a:ext cx="1905" cy="421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69925" y="5752465"/>
            <a:ext cx="365506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区住房保障行政主管部门进行住房审核</a:t>
            </a:r>
            <a:endParaRPr lang="zh-CN" altLang="en-US" sz="1600" b="0">
              <a:latin typeface="仿宋_GB2312" panose="02010609030101010101" charset="-122"/>
              <a:ea typeface="仿宋_GB2312" panose="02010609030101010101" charset="-122"/>
              <a:cs typeface="仿宋_GB2312" panose="02010609030101010101" charset="-122"/>
            </a:endParaRPr>
          </a:p>
        </p:txBody>
      </p:sp>
      <p:sp>
        <p:nvSpPr>
          <p:cNvPr id="22" name="文本框 21"/>
          <p:cNvSpPr txBox="1"/>
          <p:nvPr/>
        </p:nvSpPr>
        <p:spPr>
          <a:xfrm>
            <a:off x="640080" y="2928620"/>
            <a:ext cx="506603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社区将其由租赁补贴对象直接转为实物配租轮候对象</a:t>
            </a:r>
            <a:endParaRPr lang="zh-CN" altLang="en-US"/>
          </a:p>
        </p:txBody>
      </p:sp>
      <p:sp>
        <p:nvSpPr>
          <p:cNvPr id="23" name="文本框 22"/>
          <p:cNvSpPr txBox="1"/>
          <p:nvPr/>
        </p:nvSpPr>
        <p:spPr>
          <a:xfrm>
            <a:off x="561975" y="2398395"/>
            <a:ext cx="462407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填报</a:t>
            </a:r>
            <a:r>
              <a:rPr lang="en-US" altLang="zh-CN" sz="1600" b="0">
                <a:latin typeface="仿宋_GB2312" panose="02010609030101010101" charset="-122"/>
                <a:ea typeface="仿宋_GB2312" panose="02010609030101010101" charset="-122"/>
                <a:cs typeface="仿宋_GB2312" panose="02010609030101010101" charset="-122"/>
              </a:rPr>
              <a:t>《</a:t>
            </a:r>
            <a:r>
              <a:rPr lang="zh-CN" altLang="en-US" sz="1600" b="0">
                <a:latin typeface="仿宋_GB2312" panose="02010609030101010101" charset="-122"/>
                <a:ea typeface="仿宋_GB2312" panose="02010609030101010101" charset="-122"/>
                <a:cs typeface="仿宋_GB2312" panose="02010609030101010101" charset="-122"/>
              </a:rPr>
              <a:t>租赁补贴对 象转实物配租轮候对象申请表</a:t>
            </a:r>
            <a:r>
              <a:rPr lang="en-US" altLang="zh-CN" sz="1600" b="0">
                <a:latin typeface="仿宋_GB2312" panose="02010609030101010101" charset="-122"/>
                <a:ea typeface="仿宋_GB2312" panose="02010609030101010101" charset="-122"/>
                <a:cs typeface="仿宋_GB2312" panose="02010609030101010101" charset="-122"/>
              </a:rPr>
              <a:t>》</a:t>
            </a:r>
            <a:endParaRPr lang="zh-CN" altLang="en-US"/>
          </a:p>
        </p:txBody>
      </p:sp>
      <p:sp>
        <p:nvSpPr>
          <p:cNvPr id="29" name="文本框 28"/>
          <p:cNvSpPr txBox="1"/>
          <p:nvPr/>
        </p:nvSpPr>
        <p:spPr>
          <a:xfrm>
            <a:off x="2363470" y="4318635"/>
            <a:ext cx="711835"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报送</a:t>
            </a:r>
            <a:endParaRPr lang="zh-CN" altLang="en-US" sz="1600" b="0">
              <a:latin typeface="仿宋_GB2312" panose="02010609030101010101" charset="-122"/>
              <a:ea typeface="仿宋_GB2312" panose="02010609030101010101" charset="-122"/>
              <a:cs typeface="仿宋_GB2312" panose="02010609030101010101" charset="-122"/>
            </a:endParaRPr>
          </a:p>
        </p:txBody>
      </p:sp>
      <p:pic>
        <p:nvPicPr>
          <p:cNvPr id="4" name="图片 3"/>
          <p:cNvPicPr>
            <a:picLocks noChangeAspect="1"/>
          </p:cNvPicPr>
          <p:nvPr/>
        </p:nvPicPr>
        <p:blipFill>
          <a:blip r:embed="rId1"/>
          <a:stretch>
            <a:fillRect/>
          </a:stretch>
        </p:blipFill>
        <p:spPr>
          <a:xfrm>
            <a:off x="8738870" y="3265805"/>
            <a:ext cx="2930525" cy="2178685"/>
          </a:xfrm>
          <a:prstGeom prst="rect">
            <a:avLst/>
          </a:prstGeom>
        </p:spPr>
      </p:pic>
      <p:sp>
        <p:nvSpPr>
          <p:cNvPr id="8" name="流程图: 资料带 7"/>
          <p:cNvSpPr/>
          <p:nvPr/>
        </p:nvSpPr>
        <p:spPr>
          <a:xfrm>
            <a:off x="4835525" y="3314065"/>
            <a:ext cx="3367405" cy="1798320"/>
          </a:xfrm>
          <a:prstGeom prst="flowChartPunchedTape">
            <a:avLst/>
          </a:prstGeom>
          <a:noFill/>
          <a:ln w="38100"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流程图: 资料带 10"/>
          <p:cNvSpPr/>
          <p:nvPr/>
        </p:nvSpPr>
        <p:spPr>
          <a:xfrm>
            <a:off x="6001385" y="443230"/>
            <a:ext cx="5547360" cy="2138680"/>
          </a:xfrm>
          <a:prstGeom prst="flowChartPunchedTape">
            <a:avLst/>
          </a:prstGeom>
          <a:noFill/>
          <a:ln w="38100"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6037580" y="885190"/>
            <a:ext cx="5631815" cy="1630045"/>
          </a:xfrm>
          <a:prstGeom prst="rect">
            <a:avLst/>
          </a:prstGeom>
          <a:noFill/>
          <a:ln w="9525">
            <a:noFill/>
          </a:ln>
        </p:spPr>
        <p:txBody>
          <a:bodyPr wrap="square">
            <a:spAutoFit/>
          </a:bodyPr>
          <a:p>
            <a:pPr indent="0"/>
            <a:r>
              <a:rPr lang="zh-CN"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仿宋_GB2312" panose="02010609030101010101" charset="-122"/>
                <a:ea typeface="仿宋_GB2312" panose="02010609030101010101" charset="-122"/>
                <a:cs typeface="仿宋_GB2312" panose="02010609030101010101" charset="-122"/>
                <a:sym typeface="+mn-ea"/>
              </a:rPr>
              <a:t>社区依据《租赁补贴对象转实物配租轮候对象申请表》，直接在市住房保障管理系统中由租赁补贴对象转为实物配租轮候对象。之后，社区、街道、区住房保障行政主管部门在系统当中逐级提交审核至合格状态。</a:t>
            </a:r>
            <a:endParaRPr lang="zh-CN"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仿宋_GB2312" panose="02010609030101010101" charset="-122"/>
              <a:ea typeface="仿宋_GB2312" panose="02010609030101010101" charset="-122"/>
              <a:cs typeface="仿宋_GB2312" panose="02010609030101010101" charset="-122"/>
              <a:sym typeface="+mn-ea"/>
            </a:endParaRPr>
          </a:p>
        </p:txBody>
      </p:sp>
      <p:sp>
        <p:nvSpPr>
          <p:cNvPr id="10" name="文本框 9"/>
          <p:cNvSpPr txBox="1"/>
          <p:nvPr/>
        </p:nvSpPr>
        <p:spPr>
          <a:xfrm>
            <a:off x="2363470" y="5261610"/>
            <a:ext cx="71247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报送</a:t>
            </a:r>
            <a:endParaRPr lang="zh-CN" altLang="en-US" sz="1600" b="0">
              <a:latin typeface="仿宋_GB2312" panose="02010609030101010101" charset="-122"/>
              <a:ea typeface="仿宋_GB2312" panose="02010609030101010101" charset="-122"/>
              <a:cs typeface="仿宋_GB2312" panose="02010609030101010101" charset="-122"/>
            </a:endParaRPr>
          </a:p>
        </p:txBody>
      </p:sp>
      <p:cxnSp>
        <p:nvCxnSpPr>
          <p:cNvPr id="28" name="直接箭头连接符 27"/>
          <p:cNvCxnSpPr/>
          <p:nvPr/>
        </p:nvCxnSpPr>
        <p:spPr>
          <a:xfrm flipH="1">
            <a:off x="2342515" y="5224145"/>
            <a:ext cx="635" cy="451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051425" y="5304790"/>
            <a:ext cx="3465830" cy="447675"/>
          </a:xfrm>
          <a:prstGeom prst="rect">
            <a:avLst/>
          </a:prstGeom>
          <a:noFill/>
          <a:ln w="28575"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5051425" y="5996305"/>
            <a:ext cx="4241800" cy="447675"/>
          </a:xfrm>
          <a:prstGeom prst="rect">
            <a:avLst/>
          </a:prstGeom>
          <a:noFill/>
          <a:ln w="28575"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4" name="直接连接符 33"/>
          <p:cNvCxnSpPr/>
          <p:nvPr/>
        </p:nvCxnSpPr>
        <p:spPr>
          <a:xfrm flipH="1" flipV="1">
            <a:off x="4324985" y="5918200"/>
            <a:ext cx="415290" cy="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737100" y="5525770"/>
            <a:ext cx="314325" cy="5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737100" y="6217285"/>
            <a:ext cx="314325" cy="5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4737100" y="5525770"/>
            <a:ext cx="6350" cy="69786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017135" y="5360035"/>
            <a:ext cx="353441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合格的，系统直接转为实物配租对象</a:t>
            </a:r>
            <a:endParaRPr lang="zh-CN" altLang="en-US" sz="1600" b="0">
              <a:latin typeface="仿宋_GB2312" panose="02010609030101010101" charset="-122"/>
              <a:ea typeface="仿宋_GB2312" panose="02010609030101010101" charset="-122"/>
              <a:cs typeface="仿宋_GB2312" panose="02010609030101010101" charset="-122"/>
            </a:endParaRPr>
          </a:p>
        </p:txBody>
      </p:sp>
      <p:sp>
        <p:nvSpPr>
          <p:cNvPr id="40" name="文本框 39"/>
          <p:cNvSpPr txBox="1"/>
          <p:nvPr/>
        </p:nvSpPr>
        <p:spPr>
          <a:xfrm>
            <a:off x="5017135" y="6051550"/>
            <a:ext cx="4311015"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不合格的，在打回状态下由社区进行删除处理</a:t>
            </a:r>
            <a:endParaRPr lang="zh-CN" altLang="en-US" sz="1600" b="0">
              <a:latin typeface="仿宋_GB2312" panose="02010609030101010101" charset="-122"/>
              <a:ea typeface="仿宋_GB2312" panose="02010609030101010101" charset="-122"/>
              <a:cs typeface="仿宋_GB2312" panose="02010609030101010101" charset="-122"/>
            </a:endParaRPr>
          </a:p>
        </p:txBody>
      </p:sp>
      <p:sp>
        <p:nvSpPr>
          <p:cNvPr id="41" name="左弧形箭头 40"/>
          <p:cNvSpPr/>
          <p:nvPr/>
        </p:nvSpPr>
        <p:spPr>
          <a:xfrm rot="19200000" flipH="1">
            <a:off x="5767705" y="2773045"/>
            <a:ext cx="375920" cy="894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2" name="上弧形箭头 41"/>
          <p:cNvSpPr/>
          <p:nvPr/>
        </p:nvSpPr>
        <p:spPr>
          <a:xfrm rot="19140000">
            <a:off x="5179695" y="2274570"/>
            <a:ext cx="878205" cy="3092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2"/>
    </p:custDataLst>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2104390" y="4694555"/>
            <a:ext cx="3787140" cy="55943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7005320" y="1547495"/>
            <a:ext cx="3093085" cy="58356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新就业职工、稳定就业的外来务工人员、青年医生和青年教师</a:t>
            </a:r>
            <a:endParaRPr lang="zh-CN" altLang="en-US"/>
          </a:p>
        </p:txBody>
      </p:sp>
      <p:sp>
        <p:nvSpPr>
          <p:cNvPr id="19" name="椭圆 18"/>
          <p:cNvSpPr/>
          <p:nvPr/>
        </p:nvSpPr>
        <p:spPr>
          <a:xfrm>
            <a:off x="2298700" y="1221740"/>
            <a:ext cx="3423920" cy="123444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104390" y="2908935"/>
            <a:ext cx="3780155" cy="447675"/>
          </a:xfrm>
          <a:prstGeom prst="rect">
            <a:avLst/>
          </a:prstGeom>
          <a:noFill/>
          <a:ln w="28575"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6663690" y="1262380"/>
            <a:ext cx="3565525" cy="115316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803525" y="1547495"/>
            <a:ext cx="2515235" cy="58356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城镇中等偏下收入家庭、进城落户农民家庭</a:t>
            </a:r>
            <a:endParaRPr lang="zh-CN" altLang="en-US" sz="1600"/>
          </a:p>
        </p:txBody>
      </p:sp>
      <p:cxnSp>
        <p:nvCxnSpPr>
          <p:cNvPr id="12" name="直接箭头连接符 11"/>
          <p:cNvCxnSpPr/>
          <p:nvPr/>
        </p:nvCxnSpPr>
        <p:spPr>
          <a:xfrm flipH="1">
            <a:off x="4011295" y="2457450"/>
            <a:ext cx="635" cy="451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245985" y="2908300"/>
            <a:ext cx="3151505" cy="447675"/>
          </a:xfrm>
          <a:prstGeom prst="rect">
            <a:avLst/>
          </a:prstGeom>
          <a:noFill/>
          <a:ln w="28575"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p:nvPr/>
        </p:nvCxnSpPr>
        <p:spPr>
          <a:xfrm flipH="1">
            <a:off x="8630285" y="2415540"/>
            <a:ext cx="635" cy="451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39770" y="2948305"/>
            <a:ext cx="18084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街道（社区）审核</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11" name="文本框 10"/>
          <p:cNvSpPr txBox="1"/>
          <p:nvPr/>
        </p:nvSpPr>
        <p:spPr>
          <a:xfrm>
            <a:off x="7617460" y="2948305"/>
            <a:ext cx="2611755"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用人单位初审、公示</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cxnSp>
        <p:nvCxnSpPr>
          <p:cNvPr id="13" name="直接箭头连接符 12"/>
          <p:cNvCxnSpPr>
            <a:stCxn id="7" idx="1"/>
            <a:endCxn id="6" idx="3"/>
          </p:cNvCxnSpPr>
          <p:nvPr/>
        </p:nvCxnSpPr>
        <p:spPr>
          <a:xfrm flipH="1">
            <a:off x="5884545" y="3132455"/>
            <a:ext cx="1361440"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989320" y="2717165"/>
            <a:ext cx="1150620" cy="337185"/>
          </a:xfrm>
          <a:prstGeom prst="rect">
            <a:avLst/>
          </a:prstGeom>
          <a:noFill/>
          <a:ln w="9525">
            <a:noFill/>
          </a:ln>
        </p:spPr>
        <p:txBody>
          <a:bodyPr wrap="square">
            <a:spAutoFit/>
          </a:bodyPr>
          <a:p>
            <a:pPr indent="0"/>
            <a:r>
              <a:rPr lang="zh-CN" sz="1600" b="0">
                <a:latin typeface="仿宋_GB2312" panose="02010609030101010101" charset="-122"/>
                <a:ea typeface="仿宋_GB2312" panose="02010609030101010101" charset="-122"/>
              </a:rPr>
              <a:t>集中报送</a:t>
            </a:r>
            <a:endParaRPr lang="zh-CN" sz="1600" b="0">
              <a:latin typeface="仿宋_GB2312" panose="02010609030101010101" charset="-122"/>
              <a:ea typeface="仿宋_GB2312" panose="02010609030101010101" charset="-122"/>
            </a:endParaRPr>
          </a:p>
        </p:txBody>
      </p:sp>
      <p:cxnSp>
        <p:nvCxnSpPr>
          <p:cNvPr id="16" name="直接箭头连接符 15"/>
          <p:cNvCxnSpPr/>
          <p:nvPr/>
        </p:nvCxnSpPr>
        <p:spPr>
          <a:xfrm flipH="1">
            <a:off x="3997960" y="3355975"/>
            <a:ext cx="635" cy="451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04390" y="3807460"/>
            <a:ext cx="3787140" cy="447675"/>
          </a:xfrm>
          <a:prstGeom prst="rect">
            <a:avLst/>
          </a:prstGeom>
          <a:noFill/>
          <a:ln w="28575"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2104390" y="3862705"/>
            <a:ext cx="3913505"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区住房保障行政主管部门进行审核、公示</a:t>
            </a:r>
            <a:endParaRPr lang="zh-CN" altLang="en-US" sz="1600" b="0">
              <a:latin typeface="仿宋_GB2312" panose="02010609030101010101" charset="-122"/>
              <a:ea typeface="仿宋_GB2312" panose="02010609030101010101" charset="-122"/>
              <a:cs typeface="仿宋_GB2312" panose="02010609030101010101" charset="-122"/>
            </a:endParaRPr>
          </a:p>
        </p:txBody>
      </p:sp>
      <p:sp>
        <p:nvSpPr>
          <p:cNvPr id="27" name="文本框 26"/>
          <p:cNvSpPr txBox="1"/>
          <p:nvPr/>
        </p:nvSpPr>
        <p:spPr>
          <a:xfrm>
            <a:off x="4098290" y="3413125"/>
            <a:ext cx="1050925"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报送</a:t>
            </a:r>
            <a:endParaRPr lang="zh-CN" altLang="en-US" sz="1600" b="0">
              <a:latin typeface="仿宋_GB2312" panose="02010609030101010101" charset="-122"/>
              <a:ea typeface="仿宋_GB2312" panose="02010609030101010101" charset="-122"/>
              <a:cs typeface="仿宋_GB2312" panose="02010609030101010101" charset="-122"/>
            </a:endParaRPr>
          </a:p>
        </p:txBody>
      </p:sp>
      <p:sp>
        <p:nvSpPr>
          <p:cNvPr id="20" name="文本框 19"/>
          <p:cNvSpPr txBox="1"/>
          <p:nvPr/>
        </p:nvSpPr>
        <p:spPr>
          <a:xfrm>
            <a:off x="4560570" y="2379980"/>
            <a:ext cx="3230880" cy="337185"/>
          </a:xfrm>
          <a:prstGeom prst="rect">
            <a:avLst/>
          </a:prstGeom>
          <a:noFill/>
        </p:spPr>
        <p:txBody>
          <a:bodyPr wrap="none" rtlCol="0" anchor="t">
            <a:spAutoFit/>
          </a:bodyPr>
          <a:p>
            <a:r>
              <a:rPr lang="zh-CN" sz="1600">
                <a:latin typeface="华文仿宋" panose="02010600040101010101" charset="-122"/>
                <a:ea typeface="华文仿宋" panose="02010600040101010101" charset="-122"/>
                <a:cs typeface="微软雅黑" panose="020B0503020204020204" charset="-122"/>
                <a:sym typeface="+mn-ea"/>
              </a:rPr>
              <a:t>填报《吉林市公租房申请审批表》</a:t>
            </a:r>
            <a:endParaRPr lang="zh-CN" altLang="en-US" sz="1600">
              <a:latin typeface="华文仿宋" panose="02010600040101010101" charset="-122"/>
              <a:ea typeface="华文仿宋" panose="02010600040101010101" charset="-122"/>
              <a:cs typeface="微软雅黑" panose="020B0503020204020204" charset="-122"/>
              <a:sym typeface="+mn-ea"/>
            </a:endParaRPr>
          </a:p>
        </p:txBody>
      </p:sp>
      <p:cxnSp>
        <p:nvCxnSpPr>
          <p:cNvPr id="22" name="直接箭头连接符 21"/>
          <p:cNvCxnSpPr/>
          <p:nvPr/>
        </p:nvCxnSpPr>
        <p:spPr>
          <a:xfrm flipH="1">
            <a:off x="3994150" y="4255135"/>
            <a:ext cx="635" cy="451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24" idx="1"/>
          </p:cNvCxnSpPr>
          <p:nvPr/>
        </p:nvCxnSpPr>
        <p:spPr>
          <a:xfrm>
            <a:off x="5884545" y="3973830"/>
            <a:ext cx="136080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245350" y="3750310"/>
            <a:ext cx="3152140" cy="447675"/>
          </a:xfrm>
          <a:prstGeom prst="rect">
            <a:avLst/>
          </a:prstGeom>
          <a:noFill/>
          <a:ln w="28575" cmpd="sng">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7486650" y="3805555"/>
            <a:ext cx="315214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将申请材料返还给申请人</a:t>
            </a:r>
            <a:endParaRPr lang="zh-CN" altLang="en-US"/>
          </a:p>
        </p:txBody>
      </p:sp>
      <p:sp>
        <p:nvSpPr>
          <p:cNvPr id="26" name="文本框 25"/>
          <p:cNvSpPr txBox="1"/>
          <p:nvPr/>
        </p:nvSpPr>
        <p:spPr>
          <a:xfrm>
            <a:off x="6130290" y="3605530"/>
            <a:ext cx="7924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不合格</a:t>
            </a:r>
            <a:endParaRPr lang="zh-CN" altLang="en-US" sz="1600"/>
          </a:p>
        </p:txBody>
      </p:sp>
      <p:sp>
        <p:nvSpPr>
          <p:cNvPr id="28" name="文本框 27"/>
          <p:cNvSpPr txBox="1"/>
          <p:nvPr/>
        </p:nvSpPr>
        <p:spPr>
          <a:xfrm>
            <a:off x="4098290" y="4326255"/>
            <a:ext cx="640080" cy="368300"/>
          </a:xfrm>
          <a:prstGeom prst="rect">
            <a:avLst/>
          </a:prstGeom>
          <a:noFill/>
        </p:spPr>
        <p:txBody>
          <a:bodyPr wrap="none" rtlCol="0" anchor="t">
            <a:spAutoFit/>
          </a:bodyPr>
          <a:p>
            <a:r>
              <a:rPr lang="zh-CN" altLang="en-US">
                <a:latin typeface="仿宋_GB2312" panose="02010609030101010101" charset="-122"/>
                <a:ea typeface="仿宋_GB2312" panose="02010609030101010101" charset="-122"/>
                <a:cs typeface="仿宋_GB2312" panose="02010609030101010101" charset="-122"/>
                <a:sym typeface="+mn-ea"/>
              </a:rPr>
              <a:t>合格</a:t>
            </a:r>
            <a:endParaRPr lang="zh-CN" altLang="en-US"/>
          </a:p>
        </p:txBody>
      </p:sp>
      <p:sp>
        <p:nvSpPr>
          <p:cNvPr id="29" name="文本框 28"/>
          <p:cNvSpPr txBox="1"/>
          <p:nvPr/>
        </p:nvSpPr>
        <p:spPr>
          <a:xfrm>
            <a:off x="2298700" y="4706620"/>
            <a:ext cx="3570605" cy="583565"/>
          </a:xfrm>
          <a:prstGeom prst="rect">
            <a:avLst/>
          </a:prstGeom>
          <a:noFill/>
          <a:ln w="9525">
            <a:noFill/>
          </a:ln>
        </p:spPr>
        <p:txBody>
          <a:bodyPr wrap="square">
            <a:spAutoFit/>
          </a:bodyPr>
          <a:p>
            <a:pPr indent="0" algn="ctr"/>
            <a:r>
              <a:rPr lang="zh-CN" altLang="en-US" sz="1600" b="0">
                <a:latin typeface="仿宋_GB2312" panose="02010609030101010101" charset="-122"/>
                <a:ea typeface="仿宋_GB2312" panose="02010609030101010101" charset="-122"/>
                <a:cs typeface="仿宋_GB2312" panose="02010609030101010101" charset="-122"/>
              </a:rPr>
              <a:t>区住房保障行政主管部门          和街道（社区）各留存一份申请材料</a:t>
            </a:r>
            <a:endParaRPr lang="zh-CN" altLang="en-US"/>
          </a:p>
        </p:txBody>
      </p:sp>
      <p:cxnSp>
        <p:nvCxnSpPr>
          <p:cNvPr id="3" name="直接连接符 2"/>
          <p:cNvCxnSpPr/>
          <p:nvPr/>
        </p:nvCxnSpPr>
        <p:spPr>
          <a:xfrm flipH="1" flipV="1">
            <a:off x="1416050" y="3114040"/>
            <a:ext cx="688340" cy="5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416050" y="1833880"/>
            <a:ext cx="1905" cy="128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endCxn id="19" idx="2"/>
          </p:cNvCxnSpPr>
          <p:nvPr/>
        </p:nvCxnSpPr>
        <p:spPr>
          <a:xfrm>
            <a:off x="1417320" y="1838960"/>
            <a:ext cx="8813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33425" y="2189480"/>
            <a:ext cx="1419860" cy="583565"/>
          </a:xfrm>
          <a:prstGeom prst="rect">
            <a:avLst/>
          </a:prstGeom>
          <a:noFill/>
        </p:spPr>
        <p:txBody>
          <a:bodyPr wrap="square" rtlCol="0" anchor="t">
            <a:spAutoFit/>
          </a:bodyPr>
          <a:p>
            <a:r>
              <a:rPr lang="zh-CN" sz="1600">
                <a:latin typeface="华文仿宋" panose="02010600040101010101" charset="-122"/>
                <a:ea typeface="华文仿宋" panose="02010600040101010101" charset="-122"/>
                <a:cs typeface="微软雅黑" panose="020B0503020204020204" charset="-122"/>
                <a:sym typeface="+mn-ea"/>
              </a:rPr>
              <a:t>材料不齐，一次性告知补正</a:t>
            </a:r>
            <a:endParaRPr lang="zh-CN" sz="1600">
              <a:latin typeface="华文仿宋" panose="02010600040101010101" charset="-122"/>
              <a:ea typeface="华文仿宋" panose="02010600040101010101" charset="-122"/>
              <a:cs typeface="微软雅黑" panose="020B0503020204020204" charset="-122"/>
              <a:sym typeface="+mn-ea"/>
            </a:endParaRPr>
          </a:p>
        </p:txBody>
      </p:sp>
      <p:cxnSp>
        <p:nvCxnSpPr>
          <p:cNvPr id="32" name="直接连接符 31"/>
          <p:cNvCxnSpPr/>
          <p:nvPr/>
        </p:nvCxnSpPr>
        <p:spPr>
          <a:xfrm flipH="1" flipV="1">
            <a:off x="11082020" y="1823720"/>
            <a:ext cx="3810" cy="1315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10397490" y="3133090"/>
            <a:ext cx="688340" cy="5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4" idx="6"/>
          </p:cNvCxnSpPr>
          <p:nvPr/>
        </p:nvCxnSpPr>
        <p:spPr>
          <a:xfrm flipH="1">
            <a:off x="10229215" y="1833880"/>
            <a:ext cx="856615" cy="5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9947910" y="2081530"/>
            <a:ext cx="1419860" cy="583565"/>
          </a:xfrm>
          <a:prstGeom prst="rect">
            <a:avLst/>
          </a:prstGeom>
          <a:noFill/>
        </p:spPr>
        <p:txBody>
          <a:bodyPr wrap="square" rtlCol="0" anchor="t">
            <a:spAutoFit/>
          </a:bodyPr>
          <a:p>
            <a:r>
              <a:rPr lang="zh-CN" sz="1600">
                <a:latin typeface="华文仿宋" panose="02010600040101010101" charset="-122"/>
                <a:ea typeface="华文仿宋" panose="02010600040101010101" charset="-122"/>
                <a:cs typeface="微软雅黑" panose="020B0503020204020204" charset="-122"/>
                <a:sym typeface="+mn-ea"/>
              </a:rPr>
              <a:t>材料不齐，一次性告知补正</a:t>
            </a:r>
            <a:endParaRPr lang="zh-CN" sz="1600">
              <a:latin typeface="华文仿宋" panose="02010600040101010101" charset="-122"/>
              <a:ea typeface="华文仿宋" panose="02010600040101010101" charset="-122"/>
              <a:cs typeface="微软雅黑" panose="020B0503020204020204" charset="-122"/>
              <a:sym typeface="+mn-ea"/>
            </a:endParaRPr>
          </a:p>
        </p:txBody>
      </p:sp>
      <p:pic>
        <p:nvPicPr>
          <p:cNvPr id="36" name="图片 35"/>
          <p:cNvPicPr>
            <a:picLocks noChangeAspect="1"/>
          </p:cNvPicPr>
          <p:nvPr/>
        </p:nvPicPr>
        <p:blipFill>
          <a:blip r:embed="rId1"/>
          <a:stretch>
            <a:fillRect/>
          </a:stretch>
        </p:blipFill>
        <p:spPr>
          <a:xfrm>
            <a:off x="6822440" y="4326255"/>
            <a:ext cx="4480560" cy="1619885"/>
          </a:xfrm>
          <a:prstGeom prst="rect">
            <a:avLst/>
          </a:prstGeom>
        </p:spPr>
      </p:pic>
    </p:spTree>
    <p:custDataLst>
      <p:tags r:id="rId2"/>
    </p:custDataLst>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69925" y="715963"/>
            <a:ext cx="5080000" cy="368300"/>
          </a:xfrm>
          <a:prstGeom prst="rect">
            <a:avLst/>
          </a:prstGeom>
          <a:noFill/>
          <a:ln w="9525">
            <a:noFill/>
          </a:ln>
        </p:spPr>
        <p:txBody>
          <a:bodyPr>
            <a:spAutoFit/>
          </a:bodyPr>
          <a:p>
            <a:pPr indent="0"/>
            <a:r>
              <a:rPr lang="zh-CN" altLang="en-US" b="1">
                <a:latin typeface="仿宋_GB2312" panose="02010609030101010101" charset="-122"/>
                <a:ea typeface="仿宋_GB2312" panose="02010609030101010101" charset="-122"/>
                <a:cs typeface="仿宋_GB2312" panose="02010609030101010101" charset="-122"/>
              </a:rPr>
              <a:t>（二）配租前复核</a:t>
            </a:r>
            <a:endParaRPr lang="zh-CN" altLang="en-US" b="1"/>
          </a:p>
        </p:txBody>
      </p:sp>
      <p:sp>
        <p:nvSpPr>
          <p:cNvPr id="3" name="文本框 2"/>
          <p:cNvSpPr txBox="1"/>
          <p:nvPr/>
        </p:nvSpPr>
        <p:spPr>
          <a:xfrm>
            <a:off x="4855210" y="1649095"/>
            <a:ext cx="2820035" cy="58356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按照申请审核程序，对轮候到的家庭进行</a:t>
            </a:r>
            <a:r>
              <a:rPr lang="zh-CN" altLang="en-US" sz="1600" b="0">
                <a:solidFill>
                  <a:srgbClr val="000000"/>
                </a:solidFill>
                <a:latin typeface="仿宋_GB2312" panose="02010609030101010101" charset="-122"/>
                <a:ea typeface="仿宋_GB2312" panose="02010609030101010101" charset="-122"/>
                <a:cs typeface="仿宋_GB2312" panose="02010609030101010101" charset="-122"/>
              </a:rPr>
              <a:t>配租前复</a:t>
            </a:r>
            <a:r>
              <a:rPr lang="zh-CN" altLang="en-US" sz="1600" b="0">
                <a:latin typeface="仿宋_GB2312" panose="02010609030101010101" charset="-122"/>
                <a:ea typeface="仿宋_GB2312" panose="02010609030101010101" charset="-122"/>
                <a:cs typeface="仿宋_GB2312" panose="02010609030101010101" charset="-122"/>
              </a:rPr>
              <a:t>核</a:t>
            </a:r>
            <a:endParaRPr lang="zh-CN" altLang="en-US"/>
          </a:p>
        </p:txBody>
      </p:sp>
      <p:sp>
        <p:nvSpPr>
          <p:cNvPr id="4" name="文本框 3"/>
          <p:cNvSpPr txBox="1"/>
          <p:nvPr/>
        </p:nvSpPr>
        <p:spPr>
          <a:xfrm>
            <a:off x="7751445" y="1484630"/>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经</a:t>
            </a:r>
            <a:r>
              <a:rPr lang="zh-CN" altLang="en-US" sz="1600">
                <a:solidFill>
                  <a:srgbClr val="000000"/>
                </a:solidFill>
                <a:latin typeface="仿宋_GB2312" panose="02010609030101010101" charset="-122"/>
                <a:ea typeface="仿宋_GB2312" panose="02010609030101010101" charset="-122"/>
                <a:cs typeface="仿宋_GB2312" panose="02010609030101010101" charset="-122"/>
                <a:sym typeface="+mn-ea"/>
              </a:rPr>
              <a:t>复</a:t>
            </a:r>
            <a:r>
              <a:rPr lang="zh-CN" altLang="en-US" sz="1600">
                <a:latin typeface="仿宋_GB2312" panose="02010609030101010101" charset="-122"/>
                <a:ea typeface="仿宋_GB2312" panose="02010609030101010101" charset="-122"/>
                <a:cs typeface="仿宋_GB2312" panose="02010609030101010101" charset="-122"/>
                <a:sym typeface="+mn-ea"/>
              </a:rPr>
              <a:t>核合格后</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5" name="文本框 4"/>
          <p:cNvSpPr txBox="1"/>
          <p:nvPr/>
        </p:nvSpPr>
        <p:spPr>
          <a:xfrm>
            <a:off x="9371965" y="1741170"/>
            <a:ext cx="9956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参加配租</a:t>
            </a:r>
            <a:endParaRPr lang="zh-CN" altLang="en-US" sz="1600"/>
          </a:p>
        </p:txBody>
      </p:sp>
      <p:sp>
        <p:nvSpPr>
          <p:cNvPr id="2" name="圆角矩形 1"/>
          <p:cNvSpPr/>
          <p:nvPr/>
        </p:nvSpPr>
        <p:spPr>
          <a:xfrm>
            <a:off x="4691380" y="1491615"/>
            <a:ext cx="2983865" cy="836295"/>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9272270" y="1491615"/>
            <a:ext cx="1195070" cy="836295"/>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954405" y="2698115"/>
            <a:ext cx="3377565" cy="899160"/>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7674610" y="1920875"/>
            <a:ext cx="1555115"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59180" y="1649095"/>
            <a:ext cx="1681480" cy="583565"/>
          </a:xfrm>
          <a:prstGeom prst="rect">
            <a:avLst/>
          </a:prstGeom>
          <a:noFill/>
        </p:spPr>
        <p:txBody>
          <a:bodyPr wrap="square" rtlCol="0" anchor="t">
            <a:spAutoFit/>
          </a:bodyPr>
          <a:p>
            <a:r>
              <a:rPr lang="zh-CN" altLang="en-US" sz="1600">
                <a:solidFill>
                  <a:srgbClr val="000000"/>
                </a:solidFill>
                <a:latin typeface="仿宋_GB2312" panose="02010609030101010101" charset="-122"/>
                <a:ea typeface="仿宋_GB2312" panose="02010609030101010101" charset="-122"/>
                <a:cs typeface="仿宋_GB2312" panose="02010609030101010101" charset="-122"/>
                <a:sym typeface="+mn-ea"/>
              </a:rPr>
              <a:t>公租房分配实行配租前复核</a:t>
            </a:r>
            <a:endParaRPr lang="zh-CN" altLang="en-US" sz="1600"/>
          </a:p>
        </p:txBody>
      </p:sp>
      <p:sp>
        <p:nvSpPr>
          <p:cNvPr id="12" name="圆角矩形 11"/>
          <p:cNvSpPr/>
          <p:nvPr/>
        </p:nvSpPr>
        <p:spPr>
          <a:xfrm>
            <a:off x="909320" y="1522730"/>
            <a:ext cx="1980565" cy="836295"/>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3086100" y="1491615"/>
            <a:ext cx="1402080" cy="337185"/>
          </a:xfrm>
          <a:prstGeom prst="rect">
            <a:avLst/>
          </a:prstGeom>
          <a:noFill/>
        </p:spPr>
        <p:txBody>
          <a:bodyPr wrap="none" rtlCol="0" anchor="t">
            <a:spAutoFit/>
          </a:bodyPr>
          <a:p>
            <a:r>
              <a:rPr lang="zh-CN" altLang="en-US" sz="1600">
                <a:solidFill>
                  <a:srgbClr val="000000"/>
                </a:solidFill>
                <a:latin typeface="仿宋_GB2312" panose="02010609030101010101" charset="-122"/>
                <a:ea typeface="仿宋_GB2312" panose="02010609030101010101" charset="-122"/>
                <a:cs typeface="仿宋_GB2312" panose="02010609030101010101" charset="-122"/>
                <a:sym typeface="+mn-ea"/>
              </a:rPr>
              <a:t>公租房配租前</a:t>
            </a:r>
            <a:endParaRPr lang="zh-CN" altLang="en-US" sz="1600"/>
          </a:p>
        </p:txBody>
      </p:sp>
      <p:sp>
        <p:nvSpPr>
          <p:cNvPr id="14" name="文本框 13"/>
          <p:cNvSpPr txBox="1"/>
          <p:nvPr/>
        </p:nvSpPr>
        <p:spPr>
          <a:xfrm>
            <a:off x="1207135" y="2767330"/>
            <a:ext cx="3386455" cy="82994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申请人首次提交书面申请材料后，如经济收入或困难程度发生变化，可能影响配租分组的</a:t>
            </a:r>
            <a:endParaRPr lang="zh-CN" altLang="en-US" sz="1600"/>
          </a:p>
        </p:txBody>
      </p:sp>
      <p:sp>
        <p:nvSpPr>
          <p:cNvPr id="15" name="右箭头 14"/>
          <p:cNvSpPr/>
          <p:nvPr/>
        </p:nvSpPr>
        <p:spPr>
          <a:xfrm rot="5400000">
            <a:off x="2644140" y="3848100"/>
            <a:ext cx="575310"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4954270" y="2698115"/>
            <a:ext cx="2633980" cy="861695"/>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334135" y="4363085"/>
            <a:ext cx="60756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申请人须主动向社区提交书面的变更申请和佐证材料，由社区核实</a:t>
            </a:r>
            <a:endParaRPr lang="zh-CN" altLang="en-US" sz="1600"/>
          </a:p>
        </p:txBody>
      </p:sp>
      <p:sp>
        <p:nvSpPr>
          <p:cNvPr id="18" name="右箭头 17"/>
          <p:cNvSpPr/>
          <p:nvPr/>
        </p:nvSpPr>
        <p:spPr>
          <a:xfrm rot="5400000">
            <a:off x="2287270" y="5090160"/>
            <a:ext cx="647065"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右箭头 18"/>
          <p:cNvSpPr/>
          <p:nvPr/>
        </p:nvSpPr>
        <p:spPr>
          <a:xfrm rot="5400000">
            <a:off x="5942965" y="5090795"/>
            <a:ext cx="645160"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903605" y="5435600"/>
            <a:ext cx="3689985" cy="906145"/>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5367655" y="5466080"/>
            <a:ext cx="2118360" cy="905510"/>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2654935" y="4959985"/>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对符合条件的</a:t>
            </a:r>
            <a:endParaRPr lang="zh-CN" altLang="en-US" sz="1600"/>
          </a:p>
        </p:txBody>
      </p:sp>
      <p:sp>
        <p:nvSpPr>
          <p:cNvPr id="23" name="文本框 22"/>
          <p:cNvSpPr txBox="1"/>
          <p:nvPr/>
        </p:nvSpPr>
        <p:spPr>
          <a:xfrm>
            <a:off x="6303645" y="4986655"/>
            <a:ext cx="16052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对不符合条件的</a:t>
            </a:r>
            <a:endParaRPr lang="zh-CN" altLang="en-US" sz="1600"/>
          </a:p>
        </p:txBody>
      </p:sp>
      <p:sp>
        <p:nvSpPr>
          <p:cNvPr id="24" name="文本框 23"/>
          <p:cNvSpPr txBox="1"/>
          <p:nvPr/>
        </p:nvSpPr>
        <p:spPr>
          <a:xfrm>
            <a:off x="5749925" y="5720080"/>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取消轮候资格</a:t>
            </a:r>
            <a:endParaRPr lang="zh-CN" altLang="en-US" sz="1600"/>
          </a:p>
        </p:txBody>
      </p:sp>
      <p:sp>
        <p:nvSpPr>
          <p:cNvPr id="25" name="文本框 24"/>
          <p:cNvSpPr txBox="1"/>
          <p:nvPr/>
        </p:nvSpPr>
        <p:spPr>
          <a:xfrm>
            <a:off x="1059180" y="5596255"/>
            <a:ext cx="3625850" cy="58356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在住房保障管理系统中予以调整，将变更申请和佐证材料存入原申请材料</a:t>
            </a:r>
            <a:endParaRPr lang="zh-CN" altLang="en-US" sz="1600"/>
          </a:p>
        </p:txBody>
      </p:sp>
      <p:sp>
        <p:nvSpPr>
          <p:cNvPr id="28" name="圆角矩形 27"/>
          <p:cNvSpPr/>
          <p:nvPr/>
        </p:nvSpPr>
        <p:spPr>
          <a:xfrm>
            <a:off x="8527415" y="4109085"/>
            <a:ext cx="3108325" cy="836295"/>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8527415" y="4210685"/>
            <a:ext cx="3208020" cy="583565"/>
          </a:xfrm>
          <a:prstGeom prst="rect">
            <a:avLst/>
          </a:prstGeom>
          <a:noFill/>
        </p:spPr>
        <p:txBody>
          <a:bodyPr wrap="square" rtlCol="0" anchor="t">
            <a:spAutoFit/>
          </a:bodyPr>
          <a:p>
            <a:pPr indent="0"/>
            <a:r>
              <a:rPr lang="zh-CN" altLang="en-US" sz="1600">
                <a:latin typeface="仿宋_GB2312" panose="02010609030101010101" charset="-122"/>
                <a:ea typeface="仿宋_GB2312" panose="02010609030101010101" charset="-122"/>
                <a:cs typeface="仿宋_GB2312" panose="02010609030101010101" charset="-122"/>
                <a:sym typeface="+mn-ea"/>
              </a:rPr>
              <a:t>变更申请时间为每年</a:t>
            </a:r>
            <a:r>
              <a:rPr lang="en-US" altLang="zh-CN" sz="1600">
                <a:latin typeface="仿宋_GB2312" panose="02010609030101010101" charset="-122"/>
                <a:ea typeface="仿宋_GB2312" panose="02010609030101010101" charset="-122"/>
                <a:cs typeface="仿宋_GB2312" panose="02010609030101010101" charset="-122"/>
                <a:sym typeface="+mn-ea"/>
              </a:rPr>
              <a:t>3</a:t>
            </a:r>
            <a:r>
              <a:rPr lang="zh-CN" altLang="en-US" sz="1600">
                <a:latin typeface="仿宋_GB2312" panose="02010609030101010101" charset="-122"/>
                <a:ea typeface="仿宋_GB2312" panose="02010609030101010101" charset="-122"/>
                <a:cs typeface="仿宋_GB2312" panose="02010609030101010101" charset="-122"/>
                <a:sym typeface="+mn-ea"/>
              </a:rPr>
              <a:t>月</a:t>
            </a:r>
            <a:r>
              <a:rPr lang="en-US" altLang="zh-CN" sz="1600">
                <a:latin typeface="Times New Roman" panose="02020603050405020304" charset="0"/>
                <a:ea typeface="Times New Roman" panose="02020603050405020304" charset="0"/>
                <a:cs typeface="Times New Roman" panose="02020603050405020304" charset="0"/>
                <a:sym typeface="+mn-ea"/>
              </a:rPr>
              <a:t>1</a:t>
            </a:r>
            <a:r>
              <a:rPr lang="zh-CN" altLang="en-US" sz="1600">
                <a:latin typeface="仿宋_GB2312" panose="02010609030101010101" charset="-122"/>
                <a:ea typeface="仿宋_GB2312" panose="02010609030101010101" charset="-122"/>
                <a:cs typeface="仿宋_GB2312" panose="02010609030101010101" charset="-122"/>
                <a:sym typeface="+mn-ea"/>
              </a:rPr>
              <a:t>日至</a:t>
            </a:r>
            <a:r>
              <a:rPr lang="en-US" altLang="zh-CN" sz="1600">
                <a:latin typeface="Times New Roman" panose="02020603050405020304" charset="0"/>
                <a:ea typeface="Times New Roman" panose="02020603050405020304" charset="0"/>
                <a:cs typeface="Times New Roman" panose="02020603050405020304" charset="0"/>
                <a:sym typeface="+mn-ea"/>
              </a:rPr>
              <a:t>3</a:t>
            </a:r>
            <a:r>
              <a:rPr lang="zh-CN" altLang="en-US" sz="1600">
                <a:latin typeface="仿宋_GB2312" panose="02010609030101010101" charset="-122"/>
                <a:ea typeface="仿宋_GB2312" panose="02010609030101010101" charset="-122"/>
                <a:cs typeface="仿宋_GB2312" panose="02010609030101010101" charset="-122"/>
                <a:sym typeface="+mn-ea"/>
              </a:rPr>
              <a:t>月</a:t>
            </a:r>
            <a:r>
              <a:rPr lang="en-US" altLang="zh-CN" sz="1600">
                <a:latin typeface="Times New Roman" panose="02020603050405020304" charset="0"/>
                <a:ea typeface="Times New Roman" panose="02020603050405020304" charset="0"/>
                <a:cs typeface="Times New Roman" panose="02020603050405020304" charset="0"/>
                <a:sym typeface="+mn-ea"/>
              </a:rPr>
              <a:t>15</a:t>
            </a:r>
            <a:r>
              <a:rPr lang="zh-CN" altLang="en-US" sz="1600">
                <a:latin typeface="仿宋_GB2312" panose="02010609030101010101" charset="-122"/>
                <a:ea typeface="仿宋_GB2312" panose="02010609030101010101" charset="-122"/>
                <a:cs typeface="仿宋_GB2312" panose="02010609030101010101" charset="-122"/>
                <a:sym typeface="+mn-ea"/>
              </a:rPr>
              <a:t>日、</a:t>
            </a:r>
            <a:r>
              <a:rPr lang="en-US" altLang="zh-CN" sz="1600">
                <a:latin typeface="Times New Roman" panose="02020603050405020304" charset="0"/>
                <a:ea typeface="Times New Roman" panose="02020603050405020304" charset="0"/>
                <a:cs typeface="Times New Roman" panose="02020603050405020304" charset="0"/>
                <a:sym typeface="+mn-ea"/>
              </a:rPr>
              <a:t>9</a:t>
            </a:r>
            <a:r>
              <a:rPr lang="zh-CN" altLang="en-US" sz="1600">
                <a:latin typeface="仿宋_GB2312" panose="02010609030101010101" charset="-122"/>
                <a:ea typeface="仿宋_GB2312" panose="02010609030101010101" charset="-122"/>
                <a:cs typeface="仿宋_GB2312" panose="02010609030101010101" charset="-122"/>
                <a:sym typeface="+mn-ea"/>
              </a:rPr>
              <a:t>月</a:t>
            </a:r>
            <a:r>
              <a:rPr lang="en-US" altLang="zh-CN" sz="1600">
                <a:latin typeface="Times New Roman" panose="02020603050405020304" charset="0"/>
                <a:ea typeface="Times New Roman" panose="02020603050405020304" charset="0"/>
                <a:cs typeface="Times New Roman" panose="02020603050405020304" charset="0"/>
                <a:sym typeface="+mn-ea"/>
              </a:rPr>
              <a:t>1</a:t>
            </a:r>
            <a:r>
              <a:rPr lang="zh-CN" altLang="en-US" sz="1600">
                <a:latin typeface="仿宋_GB2312" panose="02010609030101010101" charset="-122"/>
                <a:ea typeface="仿宋_GB2312" panose="02010609030101010101" charset="-122"/>
                <a:cs typeface="仿宋_GB2312" panose="02010609030101010101" charset="-122"/>
                <a:sym typeface="+mn-ea"/>
              </a:rPr>
              <a:t>日至</a:t>
            </a:r>
            <a:r>
              <a:rPr lang="en-US" altLang="zh-CN" sz="1600">
                <a:latin typeface="Times New Roman" panose="02020603050405020304" charset="0"/>
                <a:ea typeface="Times New Roman" panose="02020603050405020304" charset="0"/>
                <a:cs typeface="Times New Roman" panose="02020603050405020304" charset="0"/>
                <a:sym typeface="+mn-ea"/>
              </a:rPr>
              <a:t>9</a:t>
            </a:r>
            <a:r>
              <a:rPr lang="zh-CN" altLang="en-US" sz="1600">
                <a:latin typeface="仿宋_GB2312" panose="02010609030101010101" charset="-122"/>
                <a:ea typeface="仿宋_GB2312" panose="02010609030101010101" charset="-122"/>
                <a:cs typeface="仿宋_GB2312" panose="02010609030101010101" charset="-122"/>
                <a:sym typeface="+mn-ea"/>
              </a:rPr>
              <a:t>月</a:t>
            </a:r>
            <a:r>
              <a:rPr lang="en-US" altLang="zh-CN" sz="1600">
                <a:latin typeface="Times New Roman" panose="02020603050405020304" charset="0"/>
                <a:ea typeface="Times New Roman" panose="02020603050405020304" charset="0"/>
                <a:cs typeface="Times New Roman" panose="02020603050405020304" charset="0"/>
                <a:sym typeface="+mn-ea"/>
              </a:rPr>
              <a:t>15</a:t>
            </a:r>
            <a:r>
              <a:rPr lang="zh-CN" altLang="en-US" sz="1600">
                <a:latin typeface="仿宋_GB2312" panose="02010609030101010101" charset="-122"/>
                <a:ea typeface="仿宋_GB2312" panose="02010609030101010101" charset="-122"/>
                <a:cs typeface="仿宋_GB2312" panose="02010609030101010101" charset="-122"/>
                <a:sym typeface="+mn-ea"/>
              </a:rPr>
              <a:t>日</a:t>
            </a:r>
            <a:endParaRPr lang="zh-CN" altLang="en-US"/>
          </a:p>
        </p:txBody>
      </p:sp>
      <p:sp>
        <p:nvSpPr>
          <p:cNvPr id="31" name="右箭头 30"/>
          <p:cNvSpPr/>
          <p:nvPr/>
        </p:nvSpPr>
        <p:spPr>
          <a:xfrm>
            <a:off x="7783195" y="4488815"/>
            <a:ext cx="744220" cy="85725"/>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8723630" y="5451475"/>
            <a:ext cx="3011805" cy="82994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申请人不及时主动向社区提交书面变更申请的，</a:t>
            </a:r>
            <a:r>
              <a:rPr lang="zh-CN" altLang="en-US" sz="1600" b="0">
                <a:solidFill>
                  <a:srgbClr val="000000"/>
                </a:solidFill>
                <a:latin typeface="仿宋_GB2312" panose="02010609030101010101" charset="-122"/>
                <a:ea typeface="仿宋_GB2312" panose="02010609030101010101" charset="-122"/>
                <a:cs typeface="仿宋_GB2312" panose="02010609030101010101" charset="-122"/>
              </a:rPr>
              <a:t>配租前</a:t>
            </a:r>
            <a:r>
              <a:rPr lang="zh-CN" altLang="en-US" sz="1600" b="0">
                <a:latin typeface="仿宋_GB2312" panose="02010609030101010101" charset="-122"/>
                <a:ea typeface="仿宋_GB2312" panose="02010609030101010101" charset="-122"/>
                <a:cs typeface="仿宋_GB2312" panose="02010609030101010101" charset="-122"/>
              </a:rPr>
              <a:t>审核时一经核实，按虚报瞒报处理</a:t>
            </a:r>
            <a:endParaRPr lang="zh-CN" altLang="en-US"/>
          </a:p>
        </p:txBody>
      </p:sp>
      <p:sp>
        <p:nvSpPr>
          <p:cNvPr id="33" name="圆角矩形 32"/>
          <p:cNvSpPr/>
          <p:nvPr/>
        </p:nvSpPr>
        <p:spPr>
          <a:xfrm>
            <a:off x="8527415" y="5405120"/>
            <a:ext cx="3107690" cy="966470"/>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右箭头 33"/>
          <p:cNvSpPr/>
          <p:nvPr/>
        </p:nvSpPr>
        <p:spPr>
          <a:xfrm rot="5400000">
            <a:off x="9881870" y="5116830"/>
            <a:ext cx="457200"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右箭头 34"/>
          <p:cNvSpPr/>
          <p:nvPr/>
        </p:nvSpPr>
        <p:spPr>
          <a:xfrm>
            <a:off x="2893060" y="1920240"/>
            <a:ext cx="1798320"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954405" y="4173855"/>
            <a:ext cx="6796405" cy="595630"/>
          </a:xfrm>
          <a:prstGeom prst="round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4992370" y="2767330"/>
            <a:ext cx="2596515" cy="829945"/>
          </a:xfrm>
          <a:prstGeom prst="rect">
            <a:avLst/>
          </a:prstGeom>
          <a:noFill/>
          <a:ln w="9525">
            <a:noFill/>
          </a:ln>
        </p:spPr>
        <p:txBody>
          <a:bodyPr wrap="square">
            <a:spAutoFit/>
          </a:bodyPr>
          <a:p>
            <a:pPr indent="406400"/>
            <a:r>
              <a:rPr lang="zh-CN" altLang="en-US" sz="1600" b="0">
                <a:latin typeface="仿宋_GB2312" panose="02010609030101010101" charset="-122"/>
                <a:ea typeface="仿宋_GB2312" panose="02010609030101010101" charset="-122"/>
                <a:cs typeface="仿宋_GB2312" panose="02010609030101010101" charset="-122"/>
              </a:rPr>
              <a:t>街道、区民政部门、区住房保障行政主管部门进行审核认定</a:t>
            </a:r>
            <a:endParaRPr lang="zh-CN" altLang="en-US"/>
          </a:p>
        </p:txBody>
      </p:sp>
      <p:sp>
        <p:nvSpPr>
          <p:cNvPr id="27" name="右箭头 26"/>
          <p:cNvSpPr/>
          <p:nvPr/>
        </p:nvSpPr>
        <p:spPr>
          <a:xfrm rot="5400000">
            <a:off x="6570980" y="3809365"/>
            <a:ext cx="575310"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右箭头 28"/>
          <p:cNvSpPr/>
          <p:nvPr/>
        </p:nvSpPr>
        <p:spPr>
          <a:xfrm rot="16200000">
            <a:off x="5424170" y="3846830"/>
            <a:ext cx="575310" cy="76200"/>
          </a:xfrm>
          <a:prstGeom prst="rightArrow">
            <a:avLst>
              <a:gd name="adj1" fmla="val 0"/>
              <a:gd name="adj2" fmla="val 50000"/>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5638165" y="3717290"/>
            <a:ext cx="5892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上报</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37" name="文本框 36"/>
          <p:cNvSpPr txBox="1"/>
          <p:nvPr/>
        </p:nvSpPr>
        <p:spPr>
          <a:xfrm>
            <a:off x="6820535" y="3679190"/>
            <a:ext cx="5892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反馈</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Tree>
    <p:custDataLst>
      <p:tags r:id="rId1"/>
    </p:custDataLst>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br>
              <a:rPr smtClean="0">
                <a:latin typeface="仿宋_GB2312" panose="02010609030101010101" charset="-122"/>
                <a:ea typeface="仿宋_GB2312" panose="02010609030101010101" charset="-122"/>
                <a:sym typeface="+mn-ea"/>
              </a:rPr>
            </a:br>
            <a:br>
              <a:rPr smtClean="0">
                <a:latin typeface="仿宋_GB2312" panose="02010609030101010101" charset="-122"/>
                <a:ea typeface="仿宋_GB2312" panose="02010609030101010101" charset="-122"/>
                <a:sym typeface="+mn-ea"/>
              </a:rPr>
            </a:br>
            <a:br>
              <a:rPr smtClean="0">
                <a:latin typeface="华文彩云" panose="02010800040101010101" charset="-122"/>
                <a:ea typeface="华文彩云" panose="02010800040101010101" charset="-122"/>
                <a:sym typeface="+mn-ea"/>
              </a:rPr>
            </a:br>
            <a:br>
              <a:rPr smtClean="0">
                <a:latin typeface="华文彩云" panose="02010800040101010101" charset="-122"/>
                <a:ea typeface="华文彩云" panose="02010800040101010101" charset="-122"/>
                <a:sym typeface="+mn-ea"/>
              </a:rPr>
            </a:br>
            <a:r>
              <a:rPr smtClean="0">
                <a:latin typeface="华文彩云" panose="02010800040101010101" charset="-122"/>
                <a:ea typeface="华文彩云" panose="02010800040101010101" charset="-122"/>
                <a:sym typeface="+mn-ea"/>
              </a:rPr>
              <a:t>政策依据</a:t>
            </a:r>
            <a:endParaRPr lang="zh-CN" altLang="en-US" smtClean="0">
              <a:latin typeface="华文彩云" panose="02010800040101010101" charset="-122"/>
              <a:ea typeface="华文彩云" panose="02010800040101010101" charset="-122"/>
              <a:sym typeface="+mn-ea"/>
            </a:endParaRPr>
          </a:p>
        </p:txBody>
      </p:sp>
      <p:sp>
        <p:nvSpPr>
          <p:cNvPr id="3" name="内容占位符 2"/>
          <p:cNvSpPr>
            <a:spLocks noGrp="1"/>
          </p:cNvSpPr>
          <p:nvPr>
            <p:ph idx="1"/>
          </p:nvPr>
        </p:nvSpPr>
        <p:spPr/>
        <p:txBody>
          <a:bodyPr/>
          <a:p>
            <a:endParaRPr lang="en-US" altLang="zh-CN" smtClean="0">
              <a:latin typeface="仿宋_GB2312" panose="02010609030101010101" charset="-122"/>
              <a:ea typeface="仿宋_GB2312" panose="02010609030101010101" charset="-122"/>
              <a:sym typeface="+mn-ea"/>
            </a:endParaRPr>
          </a:p>
          <a:p>
            <a:endParaRPr lang="en-US" altLang="zh-CN" smtClean="0">
              <a:latin typeface="仿宋_GB2312" panose="02010609030101010101" charset="-122"/>
              <a:ea typeface="仿宋_GB2312" panose="02010609030101010101" charset="-122"/>
              <a:sym typeface="+mn-ea"/>
            </a:endParaRPr>
          </a:p>
          <a:p>
            <a:r>
              <a:rPr lang="en-US" altLang="zh-CN" smtClean="0">
                <a:latin typeface="仿宋_GB2312" panose="02010609030101010101" charset="-122"/>
                <a:ea typeface="仿宋_GB2312" panose="02010609030101010101" charset="-122"/>
                <a:sym typeface="+mn-ea"/>
              </a:rPr>
              <a:t>1</a:t>
            </a:r>
            <a:r>
              <a:rPr smtClean="0">
                <a:latin typeface="仿宋_GB2312" panose="02010609030101010101" charset="-122"/>
                <a:ea typeface="仿宋_GB2312" panose="02010609030101010101" charset="-122"/>
                <a:sym typeface="+mn-ea"/>
              </a:rPr>
              <a:t>、</a:t>
            </a:r>
            <a:r>
              <a:rPr lang="en-US" altLang="zh-CN" smtClean="0">
                <a:latin typeface="仿宋_GB2312" panose="02010609030101010101" charset="-122"/>
                <a:ea typeface="仿宋_GB2312" panose="02010609030101010101" charset="-122"/>
                <a:sym typeface="+mn-ea"/>
              </a:rPr>
              <a:t>《</a:t>
            </a:r>
            <a:r>
              <a:rPr smtClean="0">
                <a:latin typeface="仿宋_GB2312" panose="02010609030101010101" charset="-122"/>
                <a:ea typeface="仿宋_GB2312" panose="02010609030101010101" charset="-122"/>
                <a:sym typeface="+mn-ea"/>
              </a:rPr>
              <a:t>吉林省城镇低收入住房困难家庭廉租住房保障办法</a:t>
            </a:r>
            <a:r>
              <a:rPr lang="en-US" altLang="zh-CN" smtClean="0">
                <a:latin typeface="仿宋_GB2312" panose="02010609030101010101" charset="-122"/>
                <a:ea typeface="仿宋_GB2312" panose="02010609030101010101" charset="-122"/>
                <a:sym typeface="+mn-ea"/>
              </a:rPr>
              <a:t>》</a:t>
            </a:r>
            <a:r>
              <a:rPr smtClean="0">
                <a:latin typeface="仿宋_GB2312" panose="02010609030101010101" charset="-122"/>
                <a:ea typeface="仿宋_GB2312" panose="02010609030101010101" charset="-122"/>
                <a:sym typeface="+mn-ea"/>
              </a:rPr>
              <a:t>（吉林省人民政府令第</a:t>
            </a:r>
            <a:r>
              <a:rPr lang="en-US" altLang="zh-CN" smtClean="0">
                <a:latin typeface="仿宋_GB2312" panose="02010609030101010101" charset="-122"/>
                <a:ea typeface="仿宋_GB2312" panose="02010609030101010101" charset="-122"/>
                <a:sym typeface="+mn-ea"/>
              </a:rPr>
              <a:t>204</a:t>
            </a:r>
            <a:r>
              <a:rPr smtClean="0">
                <a:latin typeface="仿宋_GB2312" panose="02010609030101010101" charset="-122"/>
                <a:ea typeface="仿宋_GB2312" panose="02010609030101010101" charset="-122"/>
                <a:sym typeface="+mn-ea"/>
              </a:rPr>
              <a:t>号）</a:t>
            </a:r>
            <a:endParaRPr lang="en-US" altLang="zh-CN" dirty="0" smtClean="0">
              <a:latin typeface="仿宋_GB2312" panose="02010609030101010101" charset="-122"/>
              <a:ea typeface="仿宋_GB2312" panose="02010609030101010101" charset="-122"/>
            </a:endParaRPr>
          </a:p>
          <a:p>
            <a:r>
              <a:rPr lang="en-US" altLang="zh-CN" smtClean="0">
                <a:latin typeface="仿宋_GB2312" panose="02010609030101010101" charset="-122"/>
                <a:ea typeface="仿宋_GB2312" panose="02010609030101010101" charset="-122"/>
                <a:sym typeface="+mn-ea"/>
              </a:rPr>
              <a:t>2</a:t>
            </a:r>
            <a:r>
              <a:rPr smtClean="0">
                <a:latin typeface="仿宋_GB2312" panose="02010609030101010101" charset="-122"/>
                <a:ea typeface="仿宋_GB2312" panose="02010609030101010101" charset="-122"/>
                <a:sym typeface="+mn-ea"/>
              </a:rPr>
              <a:t>、</a:t>
            </a:r>
            <a:r>
              <a:rPr lang="en-US" altLang="zh-CN" smtClean="0">
                <a:latin typeface="仿宋_GB2312" panose="02010609030101010101" charset="-122"/>
                <a:ea typeface="仿宋_GB2312" panose="02010609030101010101" charset="-122"/>
                <a:sym typeface="+mn-ea"/>
              </a:rPr>
              <a:t>《</a:t>
            </a:r>
            <a:r>
              <a:rPr smtClean="0">
                <a:latin typeface="仿宋_GB2312" panose="02010609030101010101" charset="-122"/>
                <a:ea typeface="仿宋_GB2312" panose="02010609030101010101" charset="-122"/>
                <a:sym typeface="+mn-ea"/>
              </a:rPr>
              <a:t>关于进一步规范发展公租房的意见</a:t>
            </a:r>
            <a:r>
              <a:rPr lang="en-US" altLang="zh-CN" smtClean="0">
                <a:latin typeface="仿宋_GB2312" panose="02010609030101010101" charset="-122"/>
                <a:ea typeface="仿宋_GB2312" panose="02010609030101010101" charset="-122"/>
                <a:sym typeface="+mn-ea"/>
              </a:rPr>
              <a:t>》</a:t>
            </a:r>
            <a:r>
              <a:rPr smtClean="0">
                <a:latin typeface="仿宋_GB2312" panose="02010609030101010101" charset="-122"/>
                <a:ea typeface="仿宋_GB2312" panose="02010609030101010101" charset="-122"/>
                <a:sym typeface="+mn-ea"/>
              </a:rPr>
              <a:t>（建保</a:t>
            </a:r>
            <a:r>
              <a:rPr lang="en-US" altLang="zh-CN" smtClean="0">
                <a:latin typeface="仿宋_GB2312" panose="02010609030101010101" charset="-122"/>
                <a:ea typeface="仿宋_GB2312" panose="02010609030101010101" charset="-122"/>
                <a:sym typeface="+mn-ea"/>
              </a:rPr>
              <a:t>〔2019〕55</a:t>
            </a:r>
            <a:r>
              <a:rPr smtClean="0">
                <a:latin typeface="仿宋_GB2312" panose="02010609030101010101" charset="-122"/>
                <a:ea typeface="仿宋_GB2312" panose="02010609030101010101" charset="-122"/>
                <a:sym typeface="+mn-ea"/>
              </a:rPr>
              <a:t>号）</a:t>
            </a:r>
            <a:endParaRPr lang="en-US" altLang="zh-CN" dirty="0" smtClean="0">
              <a:latin typeface="仿宋_GB2312" panose="02010609030101010101" charset="-122"/>
              <a:ea typeface="仿宋_GB2312" panose="02010609030101010101" charset="-122"/>
            </a:endParaRPr>
          </a:p>
          <a:p>
            <a:r>
              <a:rPr lang="en-US" altLang="zh-CN" smtClean="0">
                <a:latin typeface="仿宋_GB2312" panose="02010609030101010101" charset="-122"/>
                <a:ea typeface="仿宋_GB2312" panose="02010609030101010101" charset="-122"/>
                <a:sym typeface="+mn-ea"/>
              </a:rPr>
              <a:t>3</a:t>
            </a:r>
            <a:r>
              <a:rPr smtClean="0">
                <a:latin typeface="仿宋_GB2312" panose="02010609030101010101" charset="-122"/>
                <a:ea typeface="仿宋_GB2312" panose="02010609030101010101" charset="-122"/>
                <a:sym typeface="+mn-ea"/>
              </a:rPr>
              <a:t>、《关于印发公共租赁住房管理暂行办法的通知》（吉政发〔2011〕18号）</a:t>
            </a:r>
            <a:endParaRPr smtClean="0">
              <a:latin typeface="仿宋_GB2312" panose="02010609030101010101" charset="-122"/>
              <a:ea typeface="仿宋_GB2312" panose="02010609030101010101" charset="-122"/>
              <a:sym typeface="+mn-ea"/>
            </a:endParaRPr>
          </a:p>
          <a:p>
            <a:r>
              <a:rPr lang="en-US" altLang="zh-CN" smtClean="0">
                <a:latin typeface="仿宋_GB2312" panose="02010609030101010101" charset="-122"/>
                <a:ea typeface="仿宋_GB2312" panose="02010609030101010101" charset="-122"/>
                <a:sym typeface="+mn-ea"/>
              </a:rPr>
              <a:t>4</a:t>
            </a:r>
            <a:r>
              <a:rPr smtClean="0">
                <a:latin typeface="仿宋_GB2312" panose="02010609030101010101" charset="-122"/>
                <a:ea typeface="仿宋_GB2312" panose="02010609030101010101" charset="-122"/>
                <a:sym typeface="+mn-ea"/>
              </a:rPr>
              <a:t>、《</a:t>
            </a:r>
            <a:r>
              <a:rPr lang="en-US" altLang="zh-CN" smtClean="0">
                <a:latin typeface="仿宋_GB2312" panose="02010609030101010101" charset="-122"/>
                <a:ea typeface="仿宋_GB2312" panose="02010609030101010101" charset="-122"/>
                <a:sym typeface="+mn-ea"/>
              </a:rPr>
              <a:t>关于加快培育和发展住房租赁市场的若干意见</a:t>
            </a:r>
            <a:r>
              <a:rPr smtClean="0">
                <a:latin typeface="仿宋_GB2312" panose="02010609030101010101" charset="-122"/>
                <a:ea typeface="仿宋_GB2312" panose="02010609030101010101" charset="-122"/>
                <a:sym typeface="+mn-ea"/>
              </a:rPr>
              <a:t>》（</a:t>
            </a:r>
            <a:r>
              <a:rPr lang="en-US" altLang="zh-CN" smtClean="0">
                <a:latin typeface="仿宋_GB2312" panose="02010609030101010101" charset="-122"/>
                <a:ea typeface="仿宋_GB2312" panose="02010609030101010101" charset="-122"/>
                <a:sym typeface="+mn-ea"/>
              </a:rPr>
              <a:t>国办发〔2016〕39号</a:t>
            </a:r>
            <a:r>
              <a:rPr smtClean="0">
                <a:latin typeface="仿宋_GB2312" panose="02010609030101010101" charset="-122"/>
                <a:ea typeface="仿宋_GB2312" panose="02010609030101010101" charset="-122"/>
                <a:sym typeface="+mn-ea"/>
              </a:rPr>
              <a:t>）</a:t>
            </a:r>
            <a:endParaRPr lang="en-US" altLang="zh-CN" smtClean="0">
              <a:latin typeface="仿宋_GB2312" panose="02010609030101010101" charset="-122"/>
              <a:ea typeface="仿宋_GB2312" panose="02010609030101010101" charset="-122"/>
              <a:sym typeface="+mn-ea"/>
            </a:endParaRPr>
          </a:p>
          <a:p>
            <a:r>
              <a:rPr lang="en-US" altLang="zh-CN" smtClean="0">
                <a:latin typeface="仿宋_GB2312" panose="02010609030101010101" charset="-122"/>
                <a:ea typeface="仿宋_GB2312" panose="02010609030101010101" charset="-122"/>
                <a:sym typeface="+mn-ea"/>
              </a:rPr>
              <a:t>5</a:t>
            </a:r>
            <a:r>
              <a:rPr smtClean="0">
                <a:latin typeface="仿宋_GB2312" panose="02010609030101010101" charset="-122"/>
                <a:ea typeface="仿宋_GB2312" panose="02010609030101010101" charset="-122"/>
                <a:sym typeface="+mn-ea"/>
              </a:rPr>
              <a:t>、</a:t>
            </a:r>
            <a:r>
              <a:rPr lang="en-US" altLang="zh-CN" smtClean="0">
                <a:latin typeface="仿宋_GB2312" panose="02010609030101010101" charset="-122"/>
                <a:ea typeface="仿宋_GB2312" panose="02010609030101010101" charset="-122"/>
                <a:sym typeface="+mn-ea"/>
              </a:rPr>
              <a:t>《</a:t>
            </a:r>
            <a:r>
              <a:rPr smtClean="0">
                <a:latin typeface="仿宋_GB2312" panose="02010609030101010101" charset="-122"/>
                <a:ea typeface="仿宋_GB2312" panose="02010609030101010101" charset="-122"/>
                <a:sym typeface="+mn-ea"/>
              </a:rPr>
              <a:t>吉林市公共租赁住房管理暂行办法</a:t>
            </a:r>
            <a:r>
              <a:rPr lang="en-US" altLang="zh-CN" smtClean="0">
                <a:latin typeface="仿宋_GB2312" panose="02010609030101010101" charset="-122"/>
                <a:ea typeface="仿宋_GB2312" panose="02010609030101010101" charset="-122"/>
                <a:sym typeface="+mn-ea"/>
              </a:rPr>
              <a:t>》</a:t>
            </a:r>
            <a:r>
              <a:rPr smtClean="0">
                <a:latin typeface="仿宋_GB2312" panose="02010609030101010101" charset="-122"/>
                <a:ea typeface="仿宋_GB2312" panose="02010609030101010101" charset="-122"/>
                <a:sym typeface="+mn-ea"/>
              </a:rPr>
              <a:t>（吉市政办发</a:t>
            </a:r>
            <a:r>
              <a:rPr lang="en-US" altLang="zh-CN" smtClean="0">
                <a:latin typeface="仿宋_GB2312" panose="02010609030101010101" charset="-122"/>
                <a:ea typeface="仿宋_GB2312" panose="02010609030101010101" charset="-122"/>
                <a:sym typeface="+mn-ea"/>
              </a:rPr>
              <a:t>〔2015〕22</a:t>
            </a:r>
            <a:r>
              <a:rPr smtClean="0">
                <a:latin typeface="仿宋_GB2312" panose="02010609030101010101" charset="-122"/>
                <a:ea typeface="仿宋_GB2312" panose="02010609030101010101" charset="-122"/>
                <a:sym typeface="+mn-ea"/>
              </a:rPr>
              <a:t>号）</a:t>
            </a:r>
            <a:endParaRPr smtClean="0">
              <a:latin typeface="仿宋_GB2312" panose="02010609030101010101" charset="-122"/>
              <a:ea typeface="仿宋_GB2312" panose="02010609030101010101" charset="-122"/>
              <a:sym typeface="+mn-ea"/>
            </a:endParaRPr>
          </a:p>
          <a:p>
            <a:endParaRPr lang="zh-CN" altLang="en-US" dirty="0" smtClean="0">
              <a:latin typeface="仿宋_GB2312" panose="02010609030101010101" charset="-122"/>
              <a:ea typeface="仿宋_GB2312" panose="02010609030101010101" charset="-122"/>
            </a:endParaRPr>
          </a:p>
          <a:p>
            <a:endParaRPr lang="zh-CN" altLang="en-US" dirty="0">
              <a:latin typeface="仿宋_GB2312" panose="02010609030101010101" charset="-122"/>
              <a:ea typeface="仿宋_GB2312" panose="02010609030101010101" charset="-122"/>
            </a:endParaRPr>
          </a:p>
          <a:p>
            <a:endParaRPr lang="zh-CN" altLang="en-US">
              <a:latin typeface="仿宋_GB2312" panose="02010609030101010101" charset="-122"/>
              <a:ea typeface="仿宋_GB2312" panose="02010609030101010101" charset="-122"/>
            </a:endParaRPr>
          </a:p>
        </p:txBody>
      </p:sp>
      <p:pic>
        <p:nvPicPr>
          <p:cNvPr id="4" name="图片 3"/>
          <p:cNvPicPr>
            <a:picLocks noChangeAspect="1"/>
          </p:cNvPicPr>
          <p:nvPr/>
        </p:nvPicPr>
        <p:blipFill>
          <a:blip r:embed="rId1"/>
          <a:stretch>
            <a:fillRect/>
          </a:stretch>
        </p:blipFill>
        <p:spPr>
          <a:xfrm>
            <a:off x="8038465" y="3505835"/>
            <a:ext cx="3302635" cy="2422525"/>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8612" y="443234"/>
            <a:ext cx="10852237" cy="441964"/>
          </a:xfrm>
        </p:spPr>
        <p:txBody>
          <a:bodyPr>
            <a:normAutofit fontScale="90000"/>
          </a:bodyPr>
          <a:p>
            <a:r>
              <a:rPr lang="zh-CN" altLang="en-US"/>
              <a:t>七、相关规定</a:t>
            </a:r>
            <a:endParaRPr lang="zh-CN" altLang="en-US"/>
          </a:p>
        </p:txBody>
      </p:sp>
      <p:sp>
        <p:nvSpPr>
          <p:cNvPr id="100" name="文本框 99"/>
          <p:cNvSpPr txBox="1"/>
          <p:nvPr/>
        </p:nvSpPr>
        <p:spPr>
          <a:xfrm>
            <a:off x="146685" y="1351280"/>
            <a:ext cx="3919855" cy="337185"/>
          </a:xfrm>
          <a:prstGeom prst="rect">
            <a:avLst/>
          </a:prstGeom>
          <a:noFill/>
          <a:ln w="9525">
            <a:noFill/>
          </a:ln>
        </p:spPr>
        <p:txBody>
          <a:bodyPr wrap="square">
            <a:spAutoFit/>
          </a:bodyPr>
          <a:p>
            <a:pPr indent="408305"/>
            <a:r>
              <a:rPr lang="zh-CN" altLang="en-US" sz="1600" b="0">
                <a:latin typeface="仿宋_GB2312" panose="02010609030101010101" charset="-122"/>
                <a:ea typeface="仿宋_GB2312" panose="02010609030101010101" charset="-122"/>
                <a:cs typeface="仿宋" panose="02010609060101010101" charset="-122"/>
              </a:rPr>
              <a:t>（一）关于家庭成员、无住房的认定</a:t>
            </a:r>
            <a:endParaRPr lang="zh-CN" altLang="en-US" sz="1600" b="0">
              <a:latin typeface="仿宋_GB2312" panose="02010609030101010101" charset="-122"/>
              <a:ea typeface="仿宋_GB2312" panose="02010609030101010101" charset="-122"/>
              <a:cs typeface="仿宋" panose="02010609060101010101" charset="-122"/>
            </a:endParaRPr>
          </a:p>
        </p:txBody>
      </p:sp>
      <p:sp>
        <p:nvSpPr>
          <p:cNvPr id="3" name="文本框 2"/>
          <p:cNvSpPr txBox="1"/>
          <p:nvPr/>
        </p:nvSpPr>
        <p:spPr>
          <a:xfrm>
            <a:off x="4201795" y="1351915"/>
            <a:ext cx="7094220" cy="337185"/>
          </a:xfrm>
          <a:prstGeom prst="rect">
            <a:avLst/>
          </a:prstGeom>
          <a:noFill/>
          <a:ln w="9525">
            <a:noFill/>
          </a:ln>
        </p:spPr>
        <p:txBody>
          <a:bodyPr wrap="square">
            <a:spAutoFit/>
          </a:bodyPr>
          <a:p>
            <a:pPr indent="406400"/>
            <a:r>
              <a:rPr lang="zh-CN" altLang="en-US" sz="1600" b="0">
                <a:latin typeface="仿宋_GB2312" panose="02010609030101010101" charset="-122"/>
                <a:ea typeface="仿宋_GB2312" panose="02010609030101010101" charset="-122"/>
                <a:cs typeface="仿宋_GB2312" panose="02010609030101010101" charset="-122"/>
              </a:rPr>
              <a:t>按照市政府发布的吉林市住房困难家庭申请住房租赁补贴的相关规定执行</a:t>
            </a:r>
            <a:endParaRPr lang="zh-CN" altLang="en-US"/>
          </a:p>
        </p:txBody>
      </p:sp>
      <p:sp>
        <p:nvSpPr>
          <p:cNvPr id="5" name="文本框 4"/>
          <p:cNvSpPr txBox="1"/>
          <p:nvPr/>
        </p:nvSpPr>
        <p:spPr>
          <a:xfrm>
            <a:off x="146685" y="3912235"/>
            <a:ext cx="3926205" cy="337185"/>
          </a:xfrm>
          <a:prstGeom prst="rect">
            <a:avLst/>
          </a:prstGeom>
          <a:noFill/>
          <a:ln w="9525">
            <a:noFill/>
          </a:ln>
        </p:spPr>
        <p:txBody>
          <a:bodyPr wrap="square">
            <a:spAutoFit/>
          </a:bodyPr>
          <a:p>
            <a:pPr indent="408305"/>
            <a:r>
              <a:rPr lang="zh-CN" altLang="en-US" sz="1600" b="0">
                <a:latin typeface="仿宋_GB2312" panose="02010609030101010101" charset="-122"/>
                <a:ea typeface="仿宋_GB2312" panose="02010609030101010101" charset="-122"/>
                <a:cs typeface="仿宋" panose="02010609060101010101" charset="-122"/>
              </a:rPr>
              <a:t>（二）关于优先（优选）人员的认定</a:t>
            </a:r>
            <a:endParaRPr lang="zh-CN" altLang="en-US">
              <a:latin typeface="仿宋_GB2312" panose="02010609030101010101" charset="-122"/>
              <a:ea typeface="仿宋_GB2312" panose="02010609030101010101" charset="-122"/>
            </a:endParaRPr>
          </a:p>
        </p:txBody>
      </p:sp>
      <p:sp>
        <p:nvSpPr>
          <p:cNvPr id="6" name="文本框 5"/>
          <p:cNvSpPr txBox="1"/>
          <p:nvPr/>
        </p:nvSpPr>
        <p:spPr>
          <a:xfrm>
            <a:off x="4983480" y="5818505"/>
            <a:ext cx="6537325"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家庭成员中有重病卧床的，凭区住房保障行政主管部门</a:t>
            </a:r>
            <a:r>
              <a:rPr lang="zh-CN" altLang="en-US" sz="1600" b="0">
                <a:solidFill>
                  <a:srgbClr val="333333"/>
                </a:solidFill>
                <a:latin typeface="仿宋_GB2312" panose="02010609030101010101" charset="-122"/>
                <a:ea typeface="仿宋_GB2312" panose="02010609030101010101" charset="-122"/>
                <a:cs typeface="仿宋_GB2312" panose="02010609030101010101" charset="-122"/>
              </a:rPr>
              <a:t>出具的</a:t>
            </a:r>
            <a:r>
              <a:rPr lang="zh-CN" altLang="en-US" sz="1600" b="0">
                <a:latin typeface="仿宋_GB2312" panose="02010609030101010101" charset="-122"/>
                <a:ea typeface="仿宋_GB2312" panose="02010609030101010101" charset="-122"/>
                <a:cs typeface="仿宋_GB2312" panose="02010609030101010101" charset="-122"/>
              </a:rPr>
              <a:t>材料认定</a:t>
            </a:r>
            <a:endParaRPr lang="zh-CN" altLang="en-US"/>
          </a:p>
        </p:txBody>
      </p:sp>
      <p:cxnSp>
        <p:nvCxnSpPr>
          <p:cNvPr id="7" name="直接连接符 6"/>
          <p:cNvCxnSpPr/>
          <p:nvPr/>
        </p:nvCxnSpPr>
        <p:spPr>
          <a:xfrm flipV="1">
            <a:off x="4068445" y="4079240"/>
            <a:ext cx="45847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518025" y="2503170"/>
            <a:ext cx="47434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533900" y="3281045"/>
            <a:ext cx="45847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526280" y="4080510"/>
            <a:ext cx="45847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525010" y="4718685"/>
            <a:ext cx="45847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5010" y="2509520"/>
            <a:ext cx="1905" cy="3481705"/>
          </a:xfrm>
          <a:prstGeom prst="line">
            <a:avLst/>
          </a:prstGeom>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992370" y="2335530"/>
            <a:ext cx="6450965" cy="337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4970780" y="2334895"/>
            <a:ext cx="5466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市级以上劳模，凭市级以上</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劳模证</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或其</a:t>
            </a:r>
            <a:r>
              <a:rPr lang="zh-CN" altLang="en-US" sz="1600">
                <a:latin typeface="仿宋" panose="02010609060101010101" charset="-122"/>
                <a:ea typeface="仿宋" panose="02010609060101010101" charset="-122"/>
                <a:cs typeface="仿宋" panose="02010609060101010101" charset="-122"/>
                <a:sym typeface="+mn-ea"/>
              </a:rPr>
              <a:t>他</a:t>
            </a:r>
            <a:r>
              <a:rPr lang="zh-CN" altLang="en-US" sz="1600">
                <a:latin typeface="仿宋_GB2312" panose="02010609030101010101" charset="-122"/>
                <a:ea typeface="仿宋_GB2312" panose="02010609030101010101" charset="-122"/>
                <a:cs typeface="仿宋_GB2312" panose="02010609030101010101" charset="-122"/>
                <a:sym typeface="+mn-ea"/>
              </a:rPr>
              <a:t>荣誉证书认定</a:t>
            </a:r>
            <a:endParaRPr lang="zh-CN" altLang="en-US" sz="1600"/>
          </a:p>
        </p:txBody>
      </p:sp>
      <p:sp>
        <p:nvSpPr>
          <p:cNvPr id="18" name="圆角矩形 17"/>
          <p:cNvSpPr/>
          <p:nvPr/>
        </p:nvSpPr>
        <p:spPr>
          <a:xfrm>
            <a:off x="4992370" y="2990850"/>
            <a:ext cx="6466205" cy="58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4992370" y="3912235"/>
            <a:ext cx="6466205" cy="337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4982845" y="2959100"/>
            <a:ext cx="6280150" cy="645160"/>
          </a:xfrm>
          <a:prstGeom prst="rect">
            <a:avLst/>
          </a:prstGeom>
          <a:noFill/>
        </p:spPr>
        <p:txBody>
          <a:bodyPr wrap="square" rtlCol="0" anchor="t">
            <a:spAutoFit/>
          </a:bodyPr>
          <a:p>
            <a:r>
              <a:rPr sz="1600">
                <a:latin typeface="仿宋_GB2312" panose="02010609030101010101" charset="-122"/>
                <a:ea typeface="仿宋_GB2312" panose="02010609030101010101" charset="-122"/>
                <a:cs typeface="仿宋_GB2312" panose="02010609030101010101" charset="-122"/>
                <a:sym typeface="+mn-ea"/>
              </a:rPr>
              <a:t>优抚对象凭有效证件或市、区两级退役军人事务部门</a:t>
            </a:r>
            <a:r>
              <a:rPr sz="2000" b="1">
                <a:solidFill>
                  <a:schemeClr val="accent4">
                    <a:lumMod val="60000"/>
                    <a:lumOff val="40000"/>
                  </a:schemeClr>
                </a:solidFill>
                <a:latin typeface="仿宋_GB2312" panose="02010609030101010101" charset="-122"/>
                <a:ea typeface="仿宋_GB2312" panose="02010609030101010101" charset="-122"/>
                <a:cs typeface="仿宋_GB2312" panose="02010609030101010101" charset="-122"/>
                <a:sym typeface="+mn-ea"/>
              </a:rPr>
              <a:t>共同</a:t>
            </a:r>
            <a:r>
              <a:rPr sz="1600">
                <a:latin typeface="仿宋_GB2312" panose="02010609030101010101" charset="-122"/>
                <a:ea typeface="仿宋_GB2312" panose="02010609030101010101" charset="-122"/>
                <a:cs typeface="仿宋_GB2312" panose="02010609030101010101" charset="-122"/>
                <a:sym typeface="+mn-ea"/>
              </a:rPr>
              <a:t>出具的相关证明材料进行认定</a:t>
            </a:r>
            <a:endParaRPr sz="1600">
              <a:latin typeface="仿宋_GB2312" panose="02010609030101010101" charset="-122"/>
              <a:ea typeface="仿宋_GB2312" panose="02010609030101010101" charset="-122"/>
              <a:cs typeface="仿宋_GB2312" panose="02010609030101010101" charset="-122"/>
              <a:sym typeface="+mn-ea"/>
            </a:endParaRPr>
          </a:p>
        </p:txBody>
      </p:sp>
      <p:sp>
        <p:nvSpPr>
          <p:cNvPr id="21" name="文本框 20"/>
          <p:cNvSpPr txBox="1"/>
          <p:nvPr/>
        </p:nvSpPr>
        <p:spPr>
          <a:xfrm>
            <a:off x="5015865" y="3912235"/>
            <a:ext cx="6068060"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计划生育特殊家庭，凭统一制发的</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特别扶助资金卡</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认定</a:t>
            </a:r>
            <a:endParaRPr lang="zh-CN" altLang="en-US" sz="1600"/>
          </a:p>
        </p:txBody>
      </p:sp>
      <p:sp>
        <p:nvSpPr>
          <p:cNvPr id="22" name="圆角矩形 21"/>
          <p:cNvSpPr/>
          <p:nvPr/>
        </p:nvSpPr>
        <p:spPr>
          <a:xfrm>
            <a:off x="4983480" y="4550410"/>
            <a:ext cx="6466840" cy="337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4984750" y="5185410"/>
            <a:ext cx="6465570" cy="337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4982845" y="4550410"/>
            <a:ext cx="5203190" cy="337185"/>
          </a:xfrm>
          <a:prstGeom prst="rect">
            <a:avLst/>
          </a:prstGeom>
          <a:noFill/>
        </p:spPr>
        <p:txBody>
          <a:bodyPr wrap="square" rtlCol="0" anchor="t">
            <a:spAutoFit/>
          </a:bodyPr>
          <a:p>
            <a:r>
              <a:rPr lang="en-US" altLang="zh-CN" sz="1600">
                <a:latin typeface="Times New Roman" panose="02020603050405020304" charset="0"/>
                <a:ea typeface="Times New Roman" panose="02020603050405020304" charset="0"/>
                <a:cs typeface="Times New Roman" panose="02020603050405020304" charset="0"/>
                <a:sym typeface="+mn-ea"/>
              </a:rPr>
              <a:t>70</a:t>
            </a:r>
            <a:r>
              <a:rPr lang="zh-CN" altLang="en-US" sz="1600">
                <a:latin typeface="仿宋_GB2312" panose="02010609030101010101" charset="-122"/>
                <a:ea typeface="仿宋_GB2312" panose="02010609030101010101" charset="-122"/>
                <a:cs typeface="仿宋_GB2312" panose="02010609030101010101" charset="-122"/>
                <a:sym typeface="+mn-ea"/>
              </a:rPr>
              <a:t>岁以上老年人，凭身份证认定</a:t>
            </a:r>
            <a:endParaRPr lang="zh-CN" altLang="en-US" sz="1600"/>
          </a:p>
        </p:txBody>
      </p:sp>
      <p:sp>
        <p:nvSpPr>
          <p:cNvPr id="28" name="文本框 27"/>
          <p:cNvSpPr txBox="1"/>
          <p:nvPr/>
        </p:nvSpPr>
        <p:spPr>
          <a:xfrm>
            <a:off x="4985385" y="5185410"/>
            <a:ext cx="5301615"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家庭成员中有双目失明、下肢残疾的，凭</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残疾证</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认定</a:t>
            </a:r>
            <a:endParaRPr lang="zh-CN" altLang="en-US" sz="1600"/>
          </a:p>
        </p:txBody>
      </p:sp>
      <p:cxnSp>
        <p:nvCxnSpPr>
          <p:cNvPr id="29" name="直接连接符 28"/>
          <p:cNvCxnSpPr/>
          <p:nvPr/>
        </p:nvCxnSpPr>
        <p:spPr>
          <a:xfrm flipV="1">
            <a:off x="4526915" y="5353685"/>
            <a:ext cx="45847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524375" y="5991225"/>
            <a:ext cx="458470" cy="1270"/>
          </a:xfrm>
          <a:prstGeom prst="line">
            <a:avLst/>
          </a:prstGeom>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4985385" y="5823585"/>
            <a:ext cx="6451600" cy="337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圆角矩形 32"/>
          <p:cNvSpPr/>
          <p:nvPr/>
        </p:nvSpPr>
        <p:spPr>
          <a:xfrm>
            <a:off x="668655" y="3912870"/>
            <a:ext cx="3396615" cy="337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圆角矩形 33"/>
          <p:cNvSpPr/>
          <p:nvPr/>
        </p:nvSpPr>
        <p:spPr>
          <a:xfrm>
            <a:off x="669290" y="1351915"/>
            <a:ext cx="3329940" cy="336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5" name="直接连接符 34"/>
          <p:cNvCxnSpPr>
            <a:stCxn id="34" idx="3"/>
          </p:cNvCxnSpPr>
          <p:nvPr/>
        </p:nvCxnSpPr>
        <p:spPr>
          <a:xfrm flipV="1">
            <a:off x="3999230" y="1518920"/>
            <a:ext cx="525145" cy="1270"/>
          </a:xfrm>
          <a:prstGeom prst="line">
            <a:avLst/>
          </a:prstGeom>
        </p:spPr>
        <p:style>
          <a:lnRef idx="1">
            <a:schemeClr val="accent1"/>
          </a:lnRef>
          <a:fillRef idx="0">
            <a:schemeClr val="accent1"/>
          </a:fillRef>
          <a:effectRef idx="0">
            <a:schemeClr val="accent1"/>
          </a:effectRef>
          <a:fontRef idx="minor">
            <a:schemeClr val="tx1"/>
          </a:fontRef>
        </p:style>
      </p:cxnSp>
      <p:sp>
        <p:nvSpPr>
          <p:cNvPr id="36" name="圆角矩形 35"/>
          <p:cNvSpPr/>
          <p:nvPr/>
        </p:nvSpPr>
        <p:spPr>
          <a:xfrm>
            <a:off x="4526915" y="1351915"/>
            <a:ext cx="6921500" cy="336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nvSpPr>
        <p:spPr>
          <a:xfrm>
            <a:off x="668655" y="5146040"/>
            <a:ext cx="3329305" cy="1014730"/>
          </a:xfrm>
          <a:prstGeom prst="rect">
            <a:avLst/>
          </a:prstGeom>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txBody>
          <a:bodyPr wrap="square" rtlCol="0" anchor="t">
            <a:spAutoFit/>
          </a:bodyPr>
          <a:p>
            <a:pPr algn="ctr"/>
            <a:r>
              <a:rPr lang="zh-CN" altLang="en-US" sz="6000"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华文琥珀" panose="02010800040101010101" charset="-122"/>
              </a:rPr>
              <a:t>相关规定</a:t>
            </a:r>
            <a:endParaRPr lang="zh-CN" altLang="en-US" sz="6000"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华文琥珀" panose="02010800040101010101" charset="-122"/>
            </a:endParaRPr>
          </a:p>
        </p:txBody>
      </p:sp>
    </p:spTree>
    <p:custDataLst>
      <p:tags r:id="rId1"/>
    </p:custDataLst>
  </p:cSld>
  <p:clrMapOvr>
    <a:masterClrMapping/>
  </p:clrMapOvr>
  <p:transition>
    <p:cover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 name="椭圆 4"/>
          <p:cNvSpPr/>
          <p:nvPr/>
        </p:nvSpPr>
        <p:spPr>
          <a:xfrm>
            <a:off x="848995" y="2218055"/>
            <a:ext cx="3188970" cy="2985770"/>
          </a:xfrm>
          <a:prstGeom prst="ellipse">
            <a:avLst/>
          </a:prstGeom>
          <a:pattFill prst="pct5">
            <a:fgClr>
              <a:schemeClr val="accent1"/>
            </a:fgClr>
            <a:bgClr>
              <a:schemeClr val="bg1"/>
            </a:bgClr>
          </a:pattFill>
          <a:ln w="508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3672840" y="661670"/>
            <a:ext cx="3199765" cy="3007360"/>
          </a:xfrm>
          <a:prstGeom prst="ellipse">
            <a:avLst/>
          </a:prstGeom>
          <a:pattFill prst="pct5">
            <a:fgClr>
              <a:schemeClr val="accent1"/>
            </a:fgClr>
            <a:bgClr>
              <a:schemeClr val="bg1"/>
            </a:bgClr>
          </a:pattFill>
          <a:ln w="508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5161280" y="3395980"/>
            <a:ext cx="3274695" cy="3078480"/>
          </a:xfrm>
          <a:prstGeom prst="ellipse">
            <a:avLst/>
          </a:prstGeom>
          <a:pattFill prst="pct5">
            <a:fgClr>
              <a:schemeClr val="accent1"/>
            </a:fgClr>
            <a:bgClr>
              <a:schemeClr val="bg1"/>
            </a:bgClr>
          </a:pattFill>
          <a:ln w="508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8141335" y="1903095"/>
            <a:ext cx="3197860" cy="3051810"/>
          </a:xfrm>
          <a:prstGeom prst="ellipse">
            <a:avLst/>
          </a:prstGeom>
          <a:pattFill prst="pct5">
            <a:fgClr>
              <a:schemeClr val="accent1"/>
            </a:fgClr>
            <a:bgClr>
              <a:schemeClr val="bg1"/>
            </a:bgClr>
          </a:pattFill>
          <a:ln w="508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398270" y="3172460"/>
            <a:ext cx="2473325" cy="1076325"/>
          </a:xfrm>
          <a:prstGeom prst="rect">
            <a:avLst/>
          </a:prstGeom>
          <a:noFill/>
        </p:spPr>
        <p:txBody>
          <a:bodyPr wrap="square" rtlCol="0" anchor="t">
            <a:spAutoFit/>
          </a:bodyPr>
          <a:p>
            <a:r>
              <a:rPr lang="en-US" altLang="zh-CN" sz="1600">
                <a:latin typeface="Times New Roman" panose="02020603050405020304" charset="0"/>
                <a:ea typeface="Times New Roman" panose="02020603050405020304" charset="0"/>
                <a:cs typeface="Times New Roman" panose="02020603050405020304" charset="0"/>
                <a:sym typeface="+mn-ea"/>
              </a:rPr>
              <a:t>1.</a:t>
            </a:r>
            <a:r>
              <a:rPr lang="zh-CN" altLang="en-US" sz="1600">
                <a:latin typeface="仿宋_GB2312" panose="02010609030101010101" charset="-122"/>
                <a:ea typeface="仿宋_GB2312" panose="02010609030101010101" charset="-122"/>
                <a:cs typeface="仿宋_GB2312" panose="02010609030101010101" charset="-122"/>
                <a:sym typeface="+mn-ea"/>
              </a:rPr>
              <a:t>掰间不纳入公租房的分组房源，作为过渡性住房，单独分组，参与集中和批次分配。</a:t>
            </a:r>
            <a:endParaRPr lang="zh-CN" altLang="en-US" sz="1600"/>
          </a:p>
        </p:txBody>
      </p:sp>
      <p:sp>
        <p:nvSpPr>
          <p:cNvPr id="11" name="文本框 10"/>
          <p:cNvSpPr txBox="1"/>
          <p:nvPr/>
        </p:nvSpPr>
        <p:spPr>
          <a:xfrm>
            <a:off x="4163695" y="1374775"/>
            <a:ext cx="2459355" cy="1814830"/>
          </a:xfrm>
          <a:prstGeom prst="rect">
            <a:avLst/>
          </a:prstGeom>
          <a:noFill/>
        </p:spPr>
        <p:txBody>
          <a:bodyPr wrap="square" rtlCol="0" anchor="t">
            <a:spAutoFit/>
          </a:bodyPr>
          <a:p>
            <a:r>
              <a:rPr lang="en-US" altLang="zh-CN" sz="1600">
                <a:latin typeface="Times New Roman" panose="02020603050405020304" charset="0"/>
                <a:ea typeface="Times New Roman" panose="02020603050405020304" charset="0"/>
                <a:cs typeface="Times New Roman" panose="02020603050405020304" charset="0"/>
                <a:sym typeface="+mn-ea"/>
              </a:rPr>
              <a:t>2.</a:t>
            </a:r>
            <a:r>
              <a:rPr lang="zh-CN" altLang="en-US" sz="1600">
                <a:latin typeface="仿宋_GB2312" panose="02010609030101010101" charset="-122"/>
                <a:ea typeface="仿宋_GB2312" panose="02010609030101010101" charset="-122"/>
                <a:cs typeface="仿宋_GB2312" panose="02010609030101010101" charset="-122"/>
                <a:sym typeface="+mn-ea"/>
              </a:rPr>
              <a:t>申请公租房时，在</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吉林市公共租赁住房申请审批表</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或</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租赁补贴对象转实物配租轮候对象申请表</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中注明</a:t>
            </a:r>
            <a:r>
              <a:rPr lang="zh-CN" altLang="en-US" sz="1600">
                <a:latin typeface="Times New Roman" panose="02020603050405020304" charset="0"/>
                <a:ea typeface="Times New Roman" panose="02020603050405020304" charset="0"/>
                <a:cs typeface="Times New Roman" panose="02020603050405020304" charset="0"/>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参与掰间轮候</a:t>
            </a:r>
            <a:r>
              <a:rPr lang="zh-CN" altLang="en-US" sz="1600">
                <a:latin typeface="Times New Roman" panose="02020603050405020304" charset="0"/>
                <a:ea typeface="Times New Roman" panose="02020603050405020304" charset="0"/>
                <a:cs typeface="Times New Roman" panose="02020603050405020304" charset="0"/>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，即可参与掰间的轮候与分配。</a:t>
            </a:r>
            <a:endParaRPr lang="zh-CN" altLang="en-US" sz="1600"/>
          </a:p>
        </p:txBody>
      </p:sp>
      <p:sp>
        <p:nvSpPr>
          <p:cNvPr id="12" name="文本框 11"/>
          <p:cNvSpPr txBox="1"/>
          <p:nvPr/>
        </p:nvSpPr>
        <p:spPr>
          <a:xfrm>
            <a:off x="5514975" y="3669030"/>
            <a:ext cx="2567305" cy="2306955"/>
          </a:xfrm>
          <a:prstGeom prst="rect">
            <a:avLst/>
          </a:prstGeom>
          <a:noFill/>
        </p:spPr>
        <p:txBody>
          <a:bodyPr wrap="square" rtlCol="0" anchor="t">
            <a:spAutoFit/>
          </a:bodyPr>
          <a:p>
            <a:pPr indent="398145"/>
            <a:r>
              <a:rPr lang="en-US" altLang="zh-CN" sz="1600">
                <a:latin typeface="仿宋_GB2312" panose="02010609030101010101" charset="-122"/>
                <a:ea typeface="仿宋_GB2312" panose="02010609030101010101" charset="-122"/>
                <a:cs typeface="仿宋_GB2312" panose="02010609030101010101" charset="-122"/>
                <a:sym typeface="+mn-ea"/>
              </a:rPr>
              <a:t>3.</a:t>
            </a:r>
            <a:r>
              <a:rPr lang="zh-CN" altLang="en-US" sz="1600">
                <a:latin typeface="仿宋_GB2312" panose="02010609030101010101" charset="-122"/>
                <a:ea typeface="仿宋_GB2312" panose="02010609030101010101" charset="-122"/>
                <a:cs typeface="仿宋_GB2312" panose="02010609030101010101" charset="-122"/>
                <a:sym typeface="+mn-ea"/>
              </a:rPr>
              <a:t>未进入配租名单但轮候到掰间的申请人可自行选择配租掰间或放弃配租掰间资格。放弃配租掰间资格和配租到掰间后放弃的申请人，按原顺序号继续参与公租房轮候，不视为放弃公租房配租资格，但不得再次配租掰间。</a:t>
            </a:r>
            <a:endParaRPr lang="zh-CN" altLang="en-US" sz="1600"/>
          </a:p>
        </p:txBody>
      </p:sp>
      <p:sp>
        <p:nvSpPr>
          <p:cNvPr id="15" name="文本框 14"/>
          <p:cNvSpPr txBox="1"/>
          <p:nvPr/>
        </p:nvSpPr>
        <p:spPr>
          <a:xfrm>
            <a:off x="8521700" y="2693670"/>
            <a:ext cx="2517775" cy="1322070"/>
          </a:xfrm>
          <a:prstGeom prst="rect">
            <a:avLst/>
          </a:prstGeom>
          <a:noFill/>
        </p:spPr>
        <p:txBody>
          <a:bodyPr wrap="square" rtlCol="0" anchor="t">
            <a:spAutoFit/>
          </a:bodyPr>
          <a:p>
            <a:pPr indent="398145"/>
            <a:r>
              <a:rPr lang="en-US" altLang="zh-CN" sz="1600">
                <a:latin typeface="仿宋_GB2312" panose="02010609030101010101" charset="-122"/>
                <a:ea typeface="仿宋_GB2312" panose="02010609030101010101" charset="-122"/>
                <a:cs typeface="仿宋_GB2312" panose="02010609030101010101" charset="-122"/>
                <a:sym typeface="+mn-ea"/>
              </a:rPr>
              <a:t>4</a:t>
            </a:r>
            <a:r>
              <a:rPr lang="en-US" altLang="zh-CN" sz="1600">
                <a:latin typeface="Times New Roman" panose="02020603050405020304" charset="0"/>
                <a:ea typeface="Times New Roman" panose="02020603050405020304" charset="0"/>
                <a:cs typeface="Times New Roman" panose="02020603050405020304" charset="0"/>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当分配到掰间的申请人进入公租房配租名单并公示后，应当配租公租房，放弃配租到公租房的，视为放弃配租资格。</a:t>
            </a:r>
            <a:endParaRPr lang="zh-CN" altLang="en-US" sz="1600"/>
          </a:p>
        </p:txBody>
      </p:sp>
      <p:sp>
        <p:nvSpPr>
          <p:cNvPr id="16" name="下箭头标注 15"/>
          <p:cNvSpPr/>
          <p:nvPr/>
        </p:nvSpPr>
        <p:spPr>
          <a:xfrm>
            <a:off x="1179195" y="1106805"/>
            <a:ext cx="2301875" cy="992505"/>
          </a:xfrm>
          <a:prstGeom prst="downArrowCallout">
            <a:avLst/>
          </a:prstGeom>
          <a:pattFill prst="pct10">
            <a:fgClr>
              <a:schemeClr val="accent5">
                <a:lumMod val="20000"/>
                <a:lumOff val="80000"/>
              </a:schemeClr>
            </a:fgClr>
            <a:bgClr>
              <a:schemeClr val="bg1"/>
            </a:bgClr>
          </a:patt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012190" y="1260475"/>
            <a:ext cx="2468880" cy="368300"/>
          </a:xfrm>
          <a:prstGeom prst="rect">
            <a:avLst/>
          </a:prstGeom>
          <a:noFill/>
        </p:spPr>
        <p:txBody>
          <a:bodyPr wrap="none" rtlCol="0" anchor="t">
            <a:spAutoFit/>
          </a:bodyPr>
          <a:p>
            <a:pPr indent="0"/>
            <a:r>
              <a:rPr lang="zh-CN" altLang="en-US">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cs typeface="仿宋" panose="02010609060101010101" charset="-122"/>
                <a:sym typeface="+mn-ea"/>
              </a:rPr>
              <a:t>（三）关于掰间的规定</a:t>
            </a:r>
            <a:endParaRPr lang="zh-CN" altLang="en-US">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八、配租程序</a:t>
            </a:r>
            <a:endParaRPr lang="zh-CN" altLang="en-US"/>
          </a:p>
        </p:txBody>
      </p:sp>
      <p:sp>
        <p:nvSpPr>
          <p:cNvPr id="100" name="文本框 99"/>
          <p:cNvSpPr txBox="1"/>
          <p:nvPr/>
        </p:nvSpPr>
        <p:spPr>
          <a:xfrm>
            <a:off x="340995" y="1183640"/>
            <a:ext cx="3147695" cy="337185"/>
          </a:xfrm>
          <a:prstGeom prst="rect">
            <a:avLst/>
          </a:prstGeom>
          <a:noFill/>
          <a:ln w="9525">
            <a:noFill/>
          </a:ln>
        </p:spPr>
        <p:txBody>
          <a:bodyPr wrap="square">
            <a:spAutoFit/>
          </a:bodyPr>
          <a:p>
            <a:pPr indent="406400"/>
            <a:r>
              <a:rPr lang="zh-CN" altLang="en-US" sz="1600" b="0">
                <a:latin typeface="仿宋_GB2312" panose="02010609030101010101" charset="-122"/>
                <a:ea typeface="仿宋_GB2312" panose="02010609030101010101" charset="-122"/>
                <a:cs typeface="仿宋_GB2312" panose="02010609030101010101" charset="-122"/>
              </a:rPr>
              <a:t>（一）配租时间、配租地点</a:t>
            </a:r>
            <a:endParaRPr lang="zh-CN" altLang="en-US"/>
          </a:p>
        </p:txBody>
      </p:sp>
      <p:sp>
        <p:nvSpPr>
          <p:cNvPr id="7" name="文本框 6"/>
          <p:cNvSpPr txBox="1"/>
          <p:nvPr/>
        </p:nvSpPr>
        <p:spPr>
          <a:xfrm>
            <a:off x="3738245" y="1894205"/>
            <a:ext cx="1654175"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每批次配租之前</a:t>
            </a:r>
            <a:endParaRPr lang="zh-CN" altLang="en-US"/>
          </a:p>
        </p:txBody>
      </p:sp>
      <p:sp>
        <p:nvSpPr>
          <p:cNvPr id="8" name="文本框 7"/>
          <p:cNvSpPr txBox="1"/>
          <p:nvPr/>
        </p:nvSpPr>
        <p:spPr>
          <a:xfrm>
            <a:off x="1123315" y="2063115"/>
            <a:ext cx="256540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市住房保障行政主管部门</a:t>
            </a:r>
            <a:endParaRPr lang="zh-CN" altLang="en-US"/>
          </a:p>
        </p:txBody>
      </p:sp>
      <p:sp>
        <p:nvSpPr>
          <p:cNvPr id="9" name="文本框 8"/>
          <p:cNvSpPr txBox="1"/>
          <p:nvPr/>
        </p:nvSpPr>
        <p:spPr>
          <a:xfrm>
            <a:off x="8985885" y="1240155"/>
            <a:ext cx="104521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配租时间</a:t>
            </a:r>
            <a:endParaRPr lang="zh-CN" altLang="en-US"/>
          </a:p>
        </p:txBody>
      </p:sp>
      <p:sp>
        <p:nvSpPr>
          <p:cNvPr id="10" name="文本框 9"/>
          <p:cNvSpPr txBox="1"/>
          <p:nvPr/>
        </p:nvSpPr>
        <p:spPr>
          <a:xfrm>
            <a:off x="9035415" y="2063115"/>
            <a:ext cx="995680"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配租地点</a:t>
            </a:r>
            <a:endParaRPr lang="zh-CN" altLang="en-US" sz="1600"/>
          </a:p>
        </p:txBody>
      </p:sp>
      <p:sp>
        <p:nvSpPr>
          <p:cNvPr id="11" name="文本框 10"/>
          <p:cNvSpPr txBox="1"/>
          <p:nvPr/>
        </p:nvSpPr>
        <p:spPr>
          <a:xfrm>
            <a:off x="8832850" y="2966720"/>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分组房源明细</a:t>
            </a:r>
            <a:endParaRPr lang="zh-CN" altLang="en-US" sz="1600"/>
          </a:p>
        </p:txBody>
      </p:sp>
      <p:sp>
        <p:nvSpPr>
          <p:cNvPr id="12" name="文本框 11"/>
          <p:cNvSpPr txBox="1"/>
          <p:nvPr/>
        </p:nvSpPr>
        <p:spPr>
          <a:xfrm>
            <a:off x="5718175" y="2032000"/>
            <a:ext cx="1714500" cy="398780"/>
          </a:xfrm>
          <a:prstGeom prst="rect">
            <a:avLst/>
          </a:prstGeom>
          <a:noFill/>
        </p:spPr>
        <p:txBody>
          <a:bodyPr wrap="none" rtlCol="0" anchor="t">
            <a:spAutoFit/>
          </a:bodyPr>
          <a:p>
            <a:pPr indent="0"/>
            <a:r>
              <a:rPr lang="zh-CN" altLang="en-US" sz="2000" b="1">
                <a:latin typeface="仿宋_GB2312" panose="02010609030101010101" charset="-122"/>
                <a:ea typeface="仿宋_GB2312" panose="02010609030101010101" charset="-122"/>
                <a:cs typeface="仿宋_GB2312" panose="02010609030101010101" charset="-122"/>
                <a:sym typeface="+mn-ea"/>
              </a:rPr>
              <a:t>网站发布通告</a:t>
            </a:r>
            <a:endParaRPr lang="zh-CN" altLang="en-US" sz="2000" b="1">
              <a:latin typeface="仿宋_GB2312" panose="02010609030101010101" charset="-122"/>
              <a:ea typeface="仿宋_GB2312" panose="02010609030101010101" charset="-122"/>
              <a:cs typeface="仿宋_GB2312" panose="02010609030101010101" charset="-122"/>
              <a:sym typeface="+mn-ea"/>
            </a:endParaRPr>
          </a:p>
        </p:txBody>
      </p:sp>
      <p:sp>
        <p:nvSpPr>
          <p:cNvPr id="18" name="对角圆角矩形 17"/>
          <p:cNvSpPr/>
          <p:nvPr/>
        </p:nvSpPr>
        <p:spPr>
          <a:xfrm>
            <a:off x="1107440" y="2006600"/>
            <a:ext cx="2519045"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对角圆角矩形 18"/>
          <p:cNvSpPr/>
          <p:nvPr/>
        </p:nvSpPr>
        <p:spPr>
          <a:xfrm>
            <a:off x="8745855" y="1184275"/>
            <a:ext cx="1576070"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对角圆角矩形 19"/>
          <p:cNvSpPr/>
          <p:nvPr/>
        </p:nvSpPr>
        <p:spPr>
          <a:xfrm>
            <a:off x="8745855" y="2006600"/>
            <a:ext cx="1576070"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对角圆角矩形 20"/>
          <p:cNvSpPr/>
          <p:nvPr/>
        </p:nvSpPr>
        <p:spPr>
          <a:xfrm>
            <a:off x="8745855" y="2910205"/>
            <a:ext cx="1576070"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340995" y="3670935"/>
            <a:ext cx="2070735" cy="337185"/>
          </a:xfrm>
          <a:prstGeom prst="rect">
            <a:avLst/>
          </a:prstGeom>
          <a:noFill/>
          <a:ln w="9525">
            <a:noFill/>
          </a:ln>
        </p:spPr>
        <p:txBody>
          <a:bodyPr wrap="square">
            <a:spAutoFit/>
          </a:bodyPr>
          <a:p>
            <a:pPr indent="408305"/>
            <a:r>
              <a:rPr lang="zh-CN" altLang="en-US" sz="1600" b="0">
                <a:latin typeface="仿宋_GB2312" panose="02010609030101010101" charset="-122"/>
                <a:ea typeface="仿宋_GB2312" panose="02010609030101010101" charset="-122"/>
                <a:cs typeface="仿宋_GB2312" panose="02010609030101010101" charset="-122"/>
              </a:rPr>
              <a:t>（二）配租名单</a:t>
            </a:r>
            <a:endParaRPr lang="zh-CN" altLang="en-US"/>
          </a:p>
        </p:txBody>
      </p:sp>
      <p:sp>
        <p:nvSpPr>
          <p:cNvPr id="23" name="文本框 22"/>
          <p:cNvSpPr txBox="1"/>
          <p:nvPr/>
        </p:nvSpPr>
        <p:spPr>
          <a:xfrm>
            <a:off x="8607425" y="5504180"/>
            <a:ext cx="3526790" cy="337185"/>
          </a:xfrm>
          <a:prstGeom prst="rect">
            <a:avLst/>
          </a:prstGeom>
          <a:noFill/>
          <a:ln w="9525">
            <a:noFill/>
          </a:ln>
        </p:spPr>
        <p:txBody>
          <a:bodyPr wrap="square">
            <a:spAutoFit/>
          </a:bodyPr>
          <a:p>
            <a:pPr indent="406400"/>
            <a:r>
              <a:rPr lang="zh-CN" altLang="en-US" sz="1600" b="0">
                <a:latin typeface="仿宋_GB2312" panose="02010609030101010101" charset="-122"/>
                <a:ea typeface="仿宋_GB2312" panose="02010609030101010101" charset="-122"/>
                <a:cs typeface="仿宋_GB2312" panose="02010609030101010101" charset="-122"/>
              </a:rPr>
              <a:t>参加配租</a:t>
            </a:r>
            <a:endParaRPr lang="zh-CN" altLang="en-US"/>
          </a:p>
        </p:txBody>
      </p:sp>
      <p:sp>
        <p:nvSpPr>
          <p:cNvPr id="24" name="对角圆角矩形 23"/>
          <p:cNvSpPr/>
          <p:nvPr/>
        </p:nvSpPr>
        <p:spPr>
          <a:xfrm>
            <a:off x="5504180" y="1637665"/>
            <a:ext cx="2142490" cy="118808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5" name="直接连接符 24"/>
          <p:cNvCxnSpPr/>
          <p:nvPr/>
        </p:nvCxnSpPr>
        <p:spPr>
          <a:xfrm flipV="1">
            <a:off x="8082280" y="1407795"/>
            <a:ext cx="8255" cy="1737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8" idx="0"/>
            <a:endCxn id="24" idx="2"/>
          </p:cNvCxnSpPr>
          <p:nvPr/>
        </p:nvCxnSpPr>
        <p:spPr>
          <a:xfrm>
            <a:off x="3626485" y="2231390"/>
            <a:ext cx="187769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090535" y="1411605"/>
            <a:ext cx="655320" cy="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0" idx="2"/>
          </p:cNvCxnSpPr>
          <p:nvPr/>
        </p:nvCxnSpPr>
        <p:spPr>
          <a:xfrm flipH="1">
            <a:off x="7647305" y="2231390"/>
            <a:ext cx="1098550" cy="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8086090" y="3135630"/>
            <a:ext cx="659130" cy="2540"/>
          </a:xfrm>
          <a:prstGeom prst="line">
            <a:avLst/>
          </a:prstGeom>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601210" y="4131310"/>
            <a:ext cx="1617980"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公租房轮候名单、</a:t>
            </a:r>
            <a:endParaRPr lang="zh-CN" altLang="en-US" sz="1600"/>
          </a:p>
        </p:txBody>
      </p:sp>
      <p:sp>
        <p:nvSpPr>
          <p:cNvPr id="32" name="文本框 31"/>
          <p:cNvSpPr txBox="1"/>
          <p:nvPr/>
        </p:nvSpPr>
        <p:spPr>
          <a:xfrm>
            <a:off x="4709160" y="4468495"/>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分组房源数量</a:t>
            </a:r>
            <a:endParaRPr lang="zh-CN" altLang="en-US" sz="1600"/>
          </a:p>
        </p:txBody>
      </p:sp>
      <p:sp>
        <p:nvSpPr>
          <p:cNvPr id="33" name="文本框 32"/>
          <p:cNvSpPr txBox="1"/>
          <p:nvPr/>
        </p:nvSpPr>
        <p:spPr>
          <a:xfrm>
            <a:off x="4739005" y="5504180"/>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每组配租名单</a:t>
            </a:r>
            <a:endParaRPr lang="zh-CN" altLang="en-US" sz="1600"/>
          </a:p>
        </p:txBody>
      </p:sp>
      <p:sp>
        <p:nvSpPr>
          <p:cNvPr id="34" name="文本框 33"/>
          <p:cNvSpPr txBox="1"/>
          <p:nvPr/>
        </p:nvSpPr>
        <p:spPr>
          <a:xfrm>
            <a:off x="1208405" y="4305935"/>
            <a:ext cx="2418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市住房保障行政主管部门</a:t>
            </a:r>
            <a:endParaRPr lang="zh-CN" altLang="en-US" sz="1600"/>
          </a:p>
        </p:txBody>
      </p:sp>
      <p:sp>
        <p:nvSpPr>
          <p:cNvPr id="35" name="对角圆角矩形 34"/>
          <p:cNvSpPr/>
          <p:nvPr/>
        </p:nvSpPr>
        <p:spPr>
          <a:xfrm>
            <a:off x="1055370" y="4240530"/>
            <a:ext cx="2571115"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6" name="直接箭头连接符 35"/>
          <p:cNvCxnSpPr/>
          <p:nvPr/>
        </p:nvCxnSpPr>
        <p:spPr>
          <a:xfrm flipV="1">
            <a:off x="3626485" y="4462780"/>
            <a:ext cx="856615" cy="5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对角圆角矩形 36"/>
          <p:cNvSpPr/>
          <p:nvPr/>
        </p:nvSpPr>
        <p:spPr>
          <a:xfrm>
            <a:off x="4483100" y="4125595"/>
            <a:ext cx="1927225" cy="6737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8" name="直接箭头连接符 37"/>
          <p:cNvCxnSpPr>
            <a:endCxn id="39" idx="2"/>
          </p:cNvCxnSpPr>
          <p:nvPr/>
        </p:nvCxnSpPr>
        <p:spPr>
          <a:xfrm flipV="1">
            <a:off x="3700145" y="5671820"/>
            <a:ext cx="769620"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对角圆角矩形 38"/>
          <p:cNvSpPr/>
          <p:nvPr/>
        </p:nvSpPr>
        <p:spPr>
          <a:xfrm>
            <a:off x="4469765" y="5447030"/>
            <a:ext cx="1940560"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3700145" y="4125595"/>
            <a:ext cx="5892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依据</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41" name="文本框 40"/>
          <p:cNvSpPr txBox="1"/>
          <p:nvPr/>
        </p:nvSpPr>
        <p:spPr>
          <a:xfrm>
            <a:off x="5418455" y="4905375"/>
            <a:ext cx="755015"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确定</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42" name="对角圆角矩形 41"/>
          <p:cNvSpPr/>
          <p:nvPr/>
        </p:nvSpPr>
        <p:spPr>
          <a:xfrm>
            <a:off x="8793480" y="5435600"/>
            <a:ext cx="1441450"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p:cNvSpPr txBox="1"/>
          <p:nvPr/>
        </p:nvSpPr>
        <p:spPr>
          <a:xfrm>
            <a:off x="1067435" y="5502910"/>
            <a:ext cx="26212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各区住房保障行政主管部门</a:t>
            </a:r>
            <a:endParaRPr lang="zh-CN" altLang="en-US" sz="1600"/>
          </a:p>
        </p:txBody>
      </p:sp>
      <p:sp>
        <p:nvSpPr>
          <p:cNvPr id="44" name="文本框 43"/>
          <p:cNvSpPr txBox="1"/>
          <p:nvPr/>
        </p:nvSpPr>
        <p:spPr>
          <a:xfrm>
            <a:off x="3759835" y="5335270"/>
            <a:ext cx="5892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通知</a:t>
            </a:r>
            <a:endParaRPr lang="zh-CN" altLang="en-US" sz="1600"/>
          </a:p>
        </p:txBody>
      </p:sp>
      <p:cxnSp>
        <p:nvCxnSpPr>
          <p:cNvPr id="45" name="直接箭头连接符 44"/>
          <p:cNvCxnSpPr>
            <a:stCxn id="37" idx="1"/>
            <a:endCxn id="39" idx="3"/>
          </p:cNvCxnSpPr>
          <p:nvPr/>
        </p:nvCxnSpPr>
        <p:spPr>
          <a:xfrm flipH="1">
            <a:off x="5440045" y="4799330"/>
            <a:ext cx="698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39" idx="0"/>
            <a:endCxn id="42" idx="2"/>
          </p:cNvCxnSpPr>
          <p:nvPr/>
        </p:nvCxnSpPr>
        <p:spPr>
          <a:xfrm flipV="1">
            <a:off x="6410325" y="5660390"/>
            <a:ext cx="2383155" cy="11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478270" y="5334000"/>
            <a:ext cx="2214880" cy="337185"/>
          </a:xfrm>
          <a:prstGeom prst="rect">
            <a:avLst/>
          </a:prstGeom>
          <a:noFill/>
        </p:spPr>
        <p:txBody>
          <a:bodyPr wrap="none" rtlCol="0" anchor="t">
            <a:spAutoFit/>
          </a:bodyPr>
          <a:p>
            <a:pPr algn="l"/>
            <a:r>
              <a:rPr lang="zh-CN" altLang="en-US" sz="1600">
                <a:latin typeface="仿宋_GB2312" panose="02010609030101010101" charset="-122"/>
                <a:ea typeface="仿宋_GB2312" panose="02010609030101010101" charset="-122"/>
                <a:cs typeface="仿宋_GB2312" panose="02010609030101010101" charset="-122"/>
                <a:sym typeface="+mn-ea"/>
              </a:rPr>
              <a:t>在规定时间到规定地点</a:t>
            </a:r>
            <a:endParaRPr lang="zh-CN" altLang="en-US" sz="1600"/>
          </a:p>
        </p:txBody>
      </p:sp>
      <p:sp>
        <p:nvSpPr>
          <p:cNvPr id="48" name="对角圆角矩形 47"/>
          <p:cNvSpPr/>
          <p:nvPr/>
        </p:nvSpPr>
        <p:spPr>
          <a:xfrm>
            <a:off x="1067435" y="5446395"/>
            <a:ext cx="2633345" cy="4495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45160" y="912495"/>
            <a:ext cx="2115820" cy="337185"/>
          </a:xfrm>
          <a:prstGeom prst="rect">
            <a:avLst/>
          </a:prstGeom>
          <a:noFill/>
          <a:ln w="9525">
            <a:noFill/>
          </a:ln>
        </p:spPr>
        <p:txBody>
          <a:bodyPr wrap="square">
            <a:spAutoFit/>
          </a:bodyPr>
          <a:p>
            <a:pPr indent="408305"/>
            <a:r>
              <a:rPr lang="zh-CN" altLang="en-US" sz="1600" b="0">
                <a:latin typeface="仿宋_GB2312" panose="02010609030101010101" charset="-122"/>
                <a:ea typeface="仿宋_GB2312" panose="02010609030101010101" charset="-122"/>
                <a:cs typeface="仿宋_GB2312" panose="02010609030101010101" charset="-122"/>
              </a:rPr>
              <a:t>（三）配租方式</a:t>
            </a:r>
            <a:endParaRPr lang="zh-CN" altLang="en-US"/>
          </a:p>
        </p:txBody>
      </p:sp>
      <p:sp>
        <p:nvSpPr>
          <p:cNvPr id="4" name="文本框 3"/>
          <p:cNvSpPr txBox="1"/>
          <p:nvPr/>
        </p:nvSpPr>
        <p:spPr>
          <a:xfrm>
            <a:off x="7432040" y="1622425"/>
            <a:ext cx="2518410" cy="337185"/>
          </a:xfrm>
          <a:prstGeom prst="rect">
            <a:avLst/>
          </a:prstGeom>
          <a:noFill/>
          <a:ln w="9525">
            <a:noFill/>
          </a:ln>
        </p:spPr>
        <p:txBody>
          <a:bodyPr wrap="square">
            <a:spAutoFit/>
          </a:bodyPr>
          <a:p>
            <a:pPr indent="406400"/>
            <a:r>
              <a:rPr lang="zh-CN" altLang="en-US" sz="1600" b="0">
                <a:latin typeface="仿宋_GB2312" panose="02010609030101010101" charset="-122"/>
                <a:ea typeface="仿宋_GB2312" panose="02010609030101010101" charset="-122"/>
                <a:cs typeface="仿宋_GB2312" panose="02010609030101010101" charset="-122"/>
              </a:rPr>
              <a:t>按照配租顺序号入座</a:t>
            </a:r>
            <a:endParaRPr lang="zh-CN" altLang="en-US"/>
          </a:p>
        </p:txBody>
      </p:sp>
      <p:sp>
        <p:nvSpPr>
          <p:cNvPr id="6" name="文本框 5"/>
          <p:cNvSpPr txBox="1"/>
          <p:nvPr/>
        </p:nvSpPr>
        <p:spPr>
          <a:xfrm>
            <a:off x="2604135" y="5012055"/>
            <a:ext cx="6496050" cy="583565"/>
          </a:xfrm>
          <a:prstGeom prst="rect">
            <a:avLst/>
          </a:prstGeom>
          <a:noFill/>
          <a:ln w="9525">
            <a:noFill/>
          </a:ln>
        </p:spPr>
        <p:txBody>
          <a:bodyPr wrap="square">
            <a:spAutoFit/>
          </a:bodyPr>
          <a:p>
            <a:pPr indent="406400"/>
            <a:r>
              <a:rPr lang="zh-CN" altLang="en-US" sz="1600" b="0">
                <a:latin typeface="仿宋_GB2312" panose="02010609030101010101" charset="-122"/>
                <a:ea typeface="仿宋_GB2312" panose="02010609030101010101" charset="-122"/>
                <a:cs typeface="仿宋_GB2312" panose="02010609030101010101" charset="-122"/>
              </a:rPr>
              <a:t>配租结果现场登记，任何人不得更改。放弃房源由市住房保障行政主管部门收回纳入下一批次分配。</a:t>
            </a:r>
            <a:endParaRPr lang="zh-CN" altLang="en-US"/>
          </a:p>
        </p:txBody>
      </p:sp>
      <p:sp>
        <p:nvSpPr>
          <p:cNvPr id="7" name="文本框 6"/>
          <p:cNvSpPr txBox="1"/>
          <p:nvPr/>
        </p:nvSpPr>
        <p:spPr>
          <a:xfrm>
            <a:off x="1562100" y="1622425"/>
            <a:ext cx="1198880"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每组申请人</a:t>
            </a:r>
            <a:endParaRPr lang="zh-CN" altLang="en-US" sz="1600"/>
          </a:p>
        </p:txBody>
      </p:sp>
      <p:sp>
        <p:nvSpPr>
          <p:cNvPr id="8" name="文本框 7"/>
          <p:cNvSpPr txBox="1"/>
          <p:nvPr/>
        </p:nvSpPr>
        <p:spPr>
          <a:xfrm>
            <a:off x="3164205" y="1419225"/>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持身份证原件</a:t>
            </a:r>
            <a:endParaRPr lang="zh-CN" altLang="en-US" sz="1600"/>
          </a:p>
        </p:txBody>
      </p:sp>
      <p:sp>
        <p:nvSpPr>
          <p:cNvPr id="9" name="文本框 8"/>
          <p:cNvSpPr txBox="1"/>
          <p:nvPr/>
        </p:nvSpPr>
        <p:spPr>
          <a:xfrm>
            <a:off x="5112385" y="1622425"/>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进入配租会场</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14" name="同侧圆角矩形 13"/>
          <p:cNvSpPr/>
          <p:nvPr/>
        </p:nvSpPr>
        <p:spPr>
          <a:xfrm>
            <a:off x="1896745" y="2490470"/>
            <a:ext cx="187642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tx1"/>
                </a:solidFill>
                <a:latin typeface="仿宋_GB2312" panose="02010609030101010101" charset="-122"/>
                <a:ea typeface="仿宋_GB2312" panose="02010609030101010101" charset="-122"/>
                <a:sym typeface="+mn-ea"/>
              </a:rPr>
              <a:t>1.</a:t>
            </a:r>
            <a:r>
              <a:rPr lang="zh-CN" altLang="en-US" sz="1600">
                <a:solidFill>
                  <a:schemeClr val="tx1"/>
                </a:solidFill>
                <a:latin typeface="仿宋_GB2312" panose="02010609030101010101" charset="-122"/>
                <a:ea typeface="仿宋_GB2312" panose="02010609030101010101" charset="-122"/>
                <a:sym typeface="+mn-ea"/>
              </a:rPr>
              <a:t>优选</a:t>
            </a:r>
            <a:r>
              <a:rPr lang="zh-CN" sz="1600">
                <a:solidFill>
                  <a:schemeClr val="tx1"/>
                </a:solidFill>
                <a:latin typeface="仿宋_GB2312" panose="02010609030101010101" charset="-122"/>
                <a:ea typeface="仿宋_GB2312" panose="02010609030101010101" charset="-122"/>
                <a:cs typeface="仿宋_GB2312" panose="02010609030101010101" charset="-122"/>
                <a:sym typeface="+mn-ea"/>
              </a:rPr>
              <a:t>家庭</a:t>
            </a: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1" name="同侧圆角矩形 10"/>
          <p:cNvSpPr/>
          <p:nvPr/>
        </p:nvSpPr>
        <p:spPr>
          <a:xfrm>
            <a:off x="3989705" y="2490470"/>
            <a:ext cx="187642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tx1"/>
                </a:solidFill>
                <a:latin typeface="仿宋_GB2312" panose="02010609030101010101" charset="-122"/>
                <a:ea typeface="仿宋_GB2312" panose="02010609030101010101" charset="-122"/>
                <a:sym typeface="+mn-ea"/>
              </a:rPr>
              <a:t> 2.</a:t>
            </a:r>
            <a:r>
              <a:rPr lang="zh-CN" altLang="en-US" sz="1600">
                <a:solidFill>
                  <a:schemeClr val="tx1"/>
                </a:solidFill>
                <a:latin typeface="仿宋_GB2312" panose="02010609030101010101" charset="-122"/>
                <a:ea typeface="仿宋_GB2312" panose="02010609030101010101" charset="-122"/>
                <a:sym typeface="+mn-ea"/>
              </a:rPr>
              <a:t>非优选</a:t>
            </a:r>
            <a:r>
              <a:rPr lang="zh-CN" sz="1600">
                <a:solidFill>
                  <a:schemeClr val="tx1"/>
                </a:solidFill>
                <a:latin typeface="仿宋_GB2312" panose="02010609030101010101" charset="-122"/>
                <a:ea typeface="仿宋_GB2312" panose="02010609030101010101" charset="-122"/>
                <a:cs typeface="仿宋_GB2312" panose="02010609030101010101" charset="-122"/>
                <a:sym typeface="+mn-ea"/>
              </a:rPr>
              <a:t>家庭</a:t>
            </a: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2" name="同侧圆角矩形 11"/>
          <p:cNvSpPr/>
          <p:nvPr/>
        </p:nvSpPr>
        <p:spPr>
          <a:xfrm>
            <a:off x="6059805" y="2490470"/>
            <a:ext cx="187642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tx1"/>
                </a:solidFill>
                <a:latin typeface="仿宋_GB2312" panose="02010609030101010101" charset="-122"/>
                <a:ea typeface="仿宋_GB2312" panose="02010609030101010101" charset="-122"/>
                <a:sym typeface="+mn-ea"/>
              </a:rPr>
              <a:t>3.</a:t>
            </a:r>
            <a:r>
              <a:rPr lang="zh-CN" altLang="en-US" sz="1600">
                <a:solidFill>
                  <a:schemeClr val="tx1"/>
                </a:solidFill>
                <a:latin typeface="仿宋_GB2312" panose="02010609030101010101" charset="-122"/>
                <a:ea typeface="仿宋_GB2312" panose="02010609030101010101" charset="-122"/>
                <a:sym typeface="+mn-ea"/>
              </a:rPr>
              <a:t>优先</a:t>
            </a:r>
            <a:r>
              <a:rPr lang="zh-CN" sz="1600">
                <a:solidFill>
                  <a:schemeClr val="tx1"/>
                </a:solidFill>
                <a:latin typeface="仿宋_GB2312" panose="02010609030101010101" charset="-122"/>
                <a:ea typeface="仿宋_GB2312" panose="02010609030101010101" charset="-122"/>
                <a:cs typeface="仿宋_GB2312" panose="02010609030101010101" charset="-122"/>
                <a:sym typeface="+mn-ea"/>
              </a:rPr>
              <a:t>家庭</a:t>
            </a: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3" name="同侧圆角矩形 12"/>
          <p:cNvSpPr/>
          <p:nvPr/>
        </p:nvSpPr>
        <p:spPr>
          <a:xfrm>
            <a:off x="8151495" y="2489835"/>
            <a:ext cx="187642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tx1"/>
                </a:solidFill>
                <a:latin typeface="仿宋_GB2312" panose="02010609030101010101" charset="-122"/>
                <a:ea typeface="仿宋_GB2312" panose="02010609030101010101" charset="-122"/>
                <a:sym typeface="+mn-ea"/>
              </a:rPr>
              <a:t> 4.</a:t>
            </a:r>
            <a:r>
              <a:rPr lang="zh-CN" altLang="en-US" sz="1600">
                <a:solidFill>
                  <a:schemeClr val="tx1"/>
                </a:solidFill>
                <a:latin typeface="仿宋_GB2312" panose="02010609030101010101" charset="-122"/>
                <a:ea typeface="仿宋_GB2312" panose="02010609030101010101" charset="-122"/>
                <a:sym typeface="+mn-ea"/>
              </a:rPr>
              <a:t>非优先</a:t>
            </a:r>
            <a:r>
              <a:rPr lang="zh-CN" sz="1600">
                <a:solidFill>
                  <a:schemeClr val="tx1"/>
                </a:solidFill>
                <a:latin typeface="仿宋_GB2312" panose="02010609030101010101" charset="-122"/>
                <a:ea typeface="仿宋_GB2312" panose="02010609030101010101" charset="-122"/>
                <a:cs typeface="仿宋_GB2312" panose="02010609030101010101" charset="-122"/>
                <a:sym typeface="+mn-ea"/>
              </a:rPr>
              <a:t>家庭</a:t>
            </a: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8" name="同侧圆角矩形 17"/>
          <p:cNvSpPr/>
          <p:nvPr/>
        </p:nvSpPr>
        <p:spPr>
          <a:xfrm>
            <a:off x="1120775" y="1556385"/>
            <a:ext cx="1876425" cy="403225"/>
          </a:xfrm>
          <a:prstGeom prst="round2SameRect">
            <a:avLst>
              <a:gd name="adj1" fmla="val 16667"/>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9" name="同侧圆角矩形 18"/>
          <p:cNvSpPr/>
          <p:nvPr/>
        </p:nvSpPr>
        <p:spPr>
          <a:xfrm>
            <a:off x="4874895" y="1589405"/>
            <a:ext cx="187642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20" name="同侧圆角矩形 19"/>
          <p:cNvSpPr/>
          <p:nvPr/>
        </p:nvSpPr>
        <p:spPr>
          <a:xfrm>
            <a:off x="7780020" y="1556385"/>
            <a:ext cx="2090420"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cxnSp>
        <p:nvCxnSpPr>
          <p:cNvPr id="26" name="直接箭头连接符 25"/>
          <p:cNvCxnSpPr/>
          <p:nvPr/>
        </p:nvCxnSpPr>
        <p:spPr>
          <a:xfrm>
            <a:off x="2997200" y="1790700"/>
            <a:ext cx="187769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729730" y="1784350"/>
            <a:ext cx="1046480"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14" idx="0"/>
          </p:cNvCxnSpPr>
          <p:nvPr/>
        </p:nvCxnSpPr>
        <p:spPr>
          <a:xfrm flipH="1">
            <a:off x="3773170" y="2691765"/>
            <a:ext cx="215265" cy="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855970" y="2691765"/>
            <a:ext cx="203835"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936230" y="2691130"/>
            <a:ext cx="215265" cy="635"/>
          </a:xfrm>
          <a:prstGeom prst="line">
            <a:avLst/>
          </a:prstGeom>
        </p:spPr>
        <p:style>
          <a:lnRef idx="1">
            <a:schemeClr val="accent1"/>
          </a:lnRef>
          <a:fillRef idx="0">
            <a:schemeClr val="accent1"/>
          </a:fillRef>
          <a:effectRef idx="0">
            <a:schemeClr val="accent1"/>
          </a:effectRef>
          <a:fontRef idx="minor">
            <a:schemeClr val="tx1"/>
          </a:fontRef>
        </p:style>
      </p:cxnSp>
      <p:sp>
        <p:nvSpPr>
          <p:cNvPr id="27" name="右箭头标注 26"/>
          <p:cNvSpPr/>
          <p:nvPr/>
        </p:nvSpPr>
        <p:spPr>
          <a:xfrm>
            <a:off x="759460" y="2378075"/>
            <a:ext cx="1029970" cy="628650"/>
          </a:xfrm>
          <a:prstGeom prst="right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仿宋_GB2312" panose="02010609030101010101" charset="-122"/>
                <a:ea typeface="仿宋_GB2312" panose="02010609030101010101" charset="-122"/>
                <a:cs typeface="仿宋_GB2312" panose="02010609030101010101" charset="-122"/>
                <a:sym typeface="+mn-ea"/>
              </a:rPr>
              <a:t>按照</a:t>
            </a:r>
            <a:endParaRPr lang="zh-CN" altLang="en-US">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7" name="文本框 16"/>
          <p:cNvSpPr txBox="1"/>
          <p:nvPr/>
        </p:nvSpPr>
        <p:spPr>
          <a:xfrm>
            <a:off x="4088765" y="3260725"/>
            <a:ext cx="37388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每组申请人按照从小到大的配租 顺序号</a:t>
            </a:r>
            <a:endParaRPr lang="zh-CN" altLang="en-US" sz="1600"/>
          </a:p>
        </p:txBody>
      </p:sp>
      <p:sp>
        <p:nvSpPr>
          <p:cNvPr id="25" name="同侧圆角矩形 24"/>
          <p:cNvSpPr/>
          <p:nvPr/>
        </p:nvSpPr>
        <p:spPr>
          <a:xfrm>
            <a:off x="2447290" y="3731895"/>
            <a:ext cx="6809740"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rPr>
              <a:t>依序抽取房源签，进行配租。</a:t>
            </a:r>
            <a:r>
              <a:rPr lang="zh-CN" altLang="en-US" sz="1600">
                <a:latin typeface="仿宋_GB2312" panose="02010609030101010101" charset="-122"/>
                <a:ea typeface="仿宋_GB2312" panose="02010609030101010101" charset="-122"/>
                <a:cs typeface="仿宋_GB2312" panose="02010609030101010101" charset="-122"/>
                <a:sym typeface="+mn-ea"/>
              </a:rPr>
              <a:t>依</a:t>
            </a: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cxnSp>
        <p:nvCxnSpPr>
          <p:cNvPr id="28" name="直接箭头连接符 27"/>
          <p:cNvCxnSpPr/>
          <p:nvPr/>
        </p:nvCxnSpPr>
        <p:spPr>
          <a:xfrm>
            <a:off x="2834640" y="2893060"/>
            <a:ext cx="0" cy="838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5010150" y="2893060"/>
            <a:ext cx="0" cy="838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7082155" y="2893060"/>
            <a:ext cx="0" cy="838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8957945" y="2893695"/>
            <a:ext cx="0" cy="838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5813425" y="4135120"/>
            <a:ext cx="0" cy="838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同侧圆角矩形 33"/>
          <p:cNvSpPr/>
          <p:nvPr/>
        </p:nvSpPr>
        <p:spPr>
          <a:xfrm>
            <a:off x="2466340" y="4973955"/>
            <a:ext cx="6771640" cy="65976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latin typeface="仿宋_GB2312" panose="02010609030101010101" charset="-122"/>
                <a:ea typeface="仿宋_GB2312" panose="02010609030101010101" charset="-122"/>
                <a:cs typeface="仿宋_GB2312" panose="02010609030101010101" charset="-122"/>
                <a:sym typeface="+mn-ea"/>
              </a:rPr>
              <a:t>依</a:t>
            </a: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ustDataLst>
      <p:tags r:id="rId1"/>
    </p:custDataLst>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443230"/>
            <a:ext cx="2607310" cy="441960"/>
          </a:xfrm>
        </p:spPr>
        <p:txBody>
          <a:bodyPr>
            <a:normAutofit fontScale="90000"/>
          </a:bodyPr>
          <a:p>
            <a:r>
              <a:rPr lang="zh-CN" altLang="en-US"/>
              <a:t>九、入户办理</a:t>
            </a:r>
            <a:endParaRPr lang="zh-CN" altLang="en-US"/>
          </a:p>
        </p:txBody>
      </p:sp>
      <p:sp>
        <p:nvSpPr>
          <p:cNvPr id="100" name="文本框 99"/>
          <p:cNvSpPr txBox="1"/>
          <p:nvPr/>
        </p:nvSpPr>
        <p:spPr>
          <a:xfrm>
            <a:off x="7168515" y="2725420"/>
            <a:ext cx="5080000" cy="583565"/>
          </a:xfrm>
          <a:prstGeom prst="rect">
            <a:avLst/>
          </a:prstGeom>
          <a:noFill/>
          <a:ln w="9525">
            <a:noFill/>
          </a:ln>
        </p:spPr>
        <p:txBody>
          <a:bodyPr>
            <a:spAutoFit/>
          </a:bodyPr>
          <a:p>
            <a:pPr indent="406400"/>
            <a:r>
              <a:rPr lang="zh-CN" altLang="en-US" sz="1600" b="0">
                <a:latin typeface="仿宋_GB2312" panose="02010609030101010101" charset="-122"/>
                <a:ea typeface="仿宋_GB2312" panose="02010609030101010101" charset="-122"/>
                <a:cs typeface="仿宋_GB2312" panose="02010609030101010101" charset="-122"/>
              </a:rPr>
              <a:t>到规定地点</a:t>
            </a:r>
            <a:endParaRPr lang="zh-CN" altLang="en-US"/>
          </a:p>
        </p:txBody>
      </p:sp>
      <p:sp>
        <p:nvSpPr>
          <p:cNvPr id="18" name="同侧圆角矩形 17"/>
          <p:cNvSpPr/>
          <p:nvPr/>
        </p:nvSpPr>
        <p:spPr>
          <a:xfrm>
            <a:off x="888365" y="1556385"/>
            <a:ext cx="266636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5" name="同侧圆角矩形 4"/>
          <p:cNvSpPr/>
          <p:nvPr/>
        </p:nvSpPr>
        <p:spPr>
          <a:xfrm>
            <a:off x="7447280" y="1556385"/>
            <a:ext cx="91884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7" name="文本框 6"/>
          <p:cNvSpPr txBox="1"/>
          <p:nvPr/>
        </p:nvSpPr>
        <p:spPr>
          <a:xfrm>
            <a:off x="1164590" y="1589405"/>
            <a:ext cx="20116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街道留存的申请材料</a:t>
            </a:r>
            <a:endParaRPr lang="zh-CN" altLang="en-US" sz="1600"/>
          </a:p>
        </p:txBody>
      </p:sp>
      <p:cxnSp>
        <p:nvCxnSpPr>
          <p:cNvPr id="21" name="直接箭头连接符 20"/>
          <p:cNvCxnSpPr/>
          <p:nvPr/>
        </p:nvCxnSpPr>
        <p:spPr>
          <a:xfrm>
            <a:off x="3554730" y="1803400"/>
            <a:ext cx="1046480"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6725920" y="1757045"/>
            <a:ext cx="721360" cy="1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554730" y="1466215"/>
            <a:ext cx="1045845"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统一报送</a:t>
            </a:r>
            <a:endParaRPr lang="zh-CN" altLang="en-US" sz="1600"/>
          </a:p>
        </p:txBody>
      </p:sp>
      <p:sp>
        <p:nvSpPr>
          <p:cNvPr id="9" name="同侧圆角矩形 8"/>
          <p:cNvSpPr/>
          <p:nvPr/>
        </p:nvSpPr>
        <p:spPr>
          <a:xfrm>
            <a:off x="4600575" y="1556385"/>
            <a:ext cx="212534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0" name="文本框 9"/>
          <p:cNvSpPr txBox="1"/>
          <p:nvPr/>
        </p:nvSpPr>
        <p:spPr>
          <a:xfrm>
            <a:off x="4601210" y="1589405"/>
            <a:ext cx="22148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市保障性住房管理中心</a:t>
            </a:r>
            <a:endParaRPr lang="zh-CN" altLang="en-US" sz="1600"/>
          </a:p>
        </p:txBody>
      </p:sp>
      <p:sp>
        <p:nvSpPr>
          <p:cNvPr id="11" name="文本框 10"/>
          <p:cNvSpPr txBox="1"/>
          <p:nvPr/>
        </p:nvSpPr>
        <p:spPr>
          <a:xfrm>
            <a:off x="7611745" y="1589405"/>
            <a:ext cx="589280"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存档</a:t>
            </a:r>
            <a:endParaRPr lang="zh-CN" altLang="en-US" sz="1600"/>
          </a:p>
        </p:txBody>
      </p:sp>
      <p:sp>
        <p:nvSpPr>
          <p:cNvPr id="12" name="文本框 11"/>
          <p:cNvSpPr txBox="1"/>
          <p:nvPr/>
        </p:nvSpPr>
        <p:spPr>
          <a:xfrm>
            <a:off x="969645" y="2287270"/>
            <a:ext cx="30276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各区住房保障行政主管部门负责</a:t>
            </a:r>
            <a:endParaRPr lang="zh-CN" altLang="en-US" sz="1600"/>
          </a:p>
        </p:txBody>
      </p:sp>
      <p:sp>
        <p:nvSpPr>
          <p:cNvPr id="13" name="上箭头标注 12"/>
          <p:cNvSpPr/>
          <p:nvPr/>
        </p:nvSpPr>
        <p:spPr>
          <a:xfrm>
            <a:off x="888365" y="1959610"/>
            <a:ext cx="3108960" cy="752475"/>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489075" y="1143635"/>
            <a:ext cx="2242185"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申请人配租到公租房后</a:t>
            </a:r>
            <a:endParaRPr lang="zh-CN" altLang="en-US" sz="1600"/>
          </a:p>
        </p:txBody>
      </p:sp>
      <p:sp>
        <p:nvSpPr>
          <p:cNvPr id="3" name="文本框 2"/>
          <p:cNvSpPr txBox="1"/>
          <p:nvPr/>
        </p:nvSpPr>
        <p:spPr>
          <a:xfrm>
            <a:off x="1499235" y="2922905"/>
            <a:ext cx="1343025" cy="58356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配租到公租房的申请人</a:t>
            </a:r>
            <a:endParaRPr lang="zh-CN" altLang="en-US" sz="1600"/>
          </a:p>
        </p:txBody>
      </p:sp>
      <p:sp>
        <p:nvSpPr>
          <p:cNvPr id="15" name="文本框 14"/>
          <p:cNvSpPr txBox="1"/>
          <p:nvPr/>
        </p:nvSpPr>
        <p:spPr>
          <a:xfrm>
            <a:off x="1723390" y="3971925"/>
            <a:ext cx="22148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配租到公租房的申请人</a:t>
            </a:r>
            <a:endParaRPr lang="zh-CN" altLang="en-US" sz="1600"/>
          </a:p>
        </p:txBody>
      </p:sp>
      <p:sp>
        <p:nvSpPr>
          <p:cNvPr id="17" name="文本框 16"/>
          <p:cNvSpPr txBox="1"/>
          <p:nvPr/>
        </p:nvSpPr>
        <p:spPr>
          <a:xfrm>
            <a:off x="2329180" y="4410710"/>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应按相关规定</a:t>
            </a:r>
            <a:endParaRPr lang="zh-CN" altLang="en-US" sz="1600"/>
          </a:p>
        </p:txBody>
      </p:sp>
      <p:pic>
        <p:nvPicPr>
          <p:cNvPr id="19" name="图片 18" descr="1547779830349838"/>
          <p:cNvPicPr>
            <a:picLocks noChangeAspect="1"/>
          </p:cNvPicPr>
          <p:nvPr/>
        </p:nvPicPr>
        <p:blipFill>
          <a:blip r:embed="rId1"/>
          <a:stretch>
            <a:fillRect/>
          </a:stretch>
        </p:blipFill>
        <p:spPr>
          <a:xfrm>
            <a:off x="530860" y="5587365"/>
            <a:ext cx="1133475" cy="931545"/>
          </a:xfrm>
          <a:prstGeom prst="rect">
            <a:avLst/>
          </a:prstGeom>
        </p:spPr>
      </p:pic>
      <p:pic>
        <p:nvPicPr>
          <p:cNvPr id="20" name="图片 19" descr="5a1ffdd239398"/>
          <p:cNvPicPr>
            <a:picLocks noChangeAspect="1"/>
          </p:cNvPicPr>
          <p:nvPr/>
        </p:nvPicPr>
        <p:blipFill>
          <a:blip r:embed="rId2"/>
          <a:stretch>
            <a:fillRect/>
          </a:stretch>
        </p:blipFill>
        <p:spPr>
          <a:xfrm>
            <a:off x="1664335" y="5587365"/>
            <a:ext cx="1337310" cy="1051560"/>
          </a:xfrm>
          <a:prstGeom prst="rect">
            <a:avLst/>
          </a:prstGeom>
        </p:spPr>
      </p:pic>
      <p:pic>
        <p:nvPicPr>
          <p:cNvPr id="22" name="图片 21" descr="11306009"/>
          <p:cNvPicPr>
            <a:picLocks noChangeAspect="1"/>
          </p:cNvPicPr>
          <p:nvPr/>
        </p:nvPicPr>
        <p:blipFill>
          <a:blip r:embed="rId3"/>
          <a:stretch>
            <a:fillRect/>
          </a:stretch>
        </p:blipFill>
        <p:spPr>
          <a:xfrm>
            <a:off x="4305935" y="5617210"/>
            <a:ext cx="1113790" cy="991870"/>
          </a:xfrm>
          <a:prstGeom prst="rect">
            <a:avLst/>
          </a:prstGeom>
        </p:spPr>
      </p:pic>
      <p:pic>
        <p:nvPicPr>
          <p:cNvPr id="23" name="图片 22" descr="res04_attpic_brief"/>
          <p:cNvPicPr>
            <a:picLocks noChangeAspect="1"/>
          </p:cNvPicPr>
          <p:nvPr/>
        </p:nvPicPr>
        <p:blipFill>
          <a:blip r:embed="rId4"/>
          <a:stretch>
            <a:fillRect/>
          </a:stretch>
        </p:blipFill>
        <p:spPr>
          <a:xfrm>
            <a:off x="3032760" y="5647690"/>
            <a:ext cx="1156335" cy="930910"/>
          </a:xfrm>
          <a:prstGeom prst="rect">
            <a:avLst/>
          </a:prstGeom>
        </p:spPr>
      </p:pic>
      <p:pic>
        <p:nvPicPr>
          <p:cNvPr id="24" name="图片 23" descr="3e40004c8775b08d786"/>
          <p:cNvPicPr>
            <a:picLocks noChangeAspect="1"/>
          </p:cNvPicPr>
          <p:nvPr/>
        </p:nvPicPr>
        <p:blipFill>
          <a:blip r:embed="rId5"/>
          <a:stretch>
            <a:fillRect/>
          </a:stretch>
        </p:blipFill>
        <p:spPr>
          <a:xfrm>
            <a:off x="8600440" y="885190"/>
            <a:ext cx="2678430" cy="1826895"/>
          </a:xfrm>
          <a:prstGeom prst="rect">
            <a:avLst/>
          </a:prstGeom>
        </p:spPr>
      </p:pic>
      <p:sp>
        <p:nvSpPr>
          <p:cNvPr id="25" name="文本框 24"/>
          <p:cNvSpPr txBox="1"/>
          <p:nvPr/>
        </p:nvSpPr>
        <p:spPr>
          <a:xfrm>
            <a:off x="2663190" y="3013710"/>
            <a:ext cx="18084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在规定期限内，持</a:t>
            </a:r>
            <a:endParaRPr lang="zh-CN" altLang="en-US" sz="1600"/>
          </a:p>
        </p:txBody>
      </p:sp>
      <p:sp>
        <p:nvSpPr>
          <p:cNvPr id="26" name="文本框 25"/>
          <p:cNvSpPr txBox="1"/>
          <p:nvPr/>
        </p:nvSpPr>
        <p:spPr>
          <a:xfrm>
            <a:off x="4845685" y="2427605"/>
            <a:ext cx="20116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公租房租金缴款票据</a:t>
            </a:r>
            <a:endParaRPr lang="zh-CN" altLang="en-US" sz="1600"/>
          </a:p>
        </p:txBody>
      </p:sp>
      <p:sp>
        <p:nvSpPr>
          <p:cNvPr id="27" name="文本框 26"/>
          <p:cNvSpPr txBox="1"/>
          <p:nvPr/>
        </p:nvSpPr>
        <p:spPr>
          <a:xfrm>
            <a:off x="4804410" y="3089910"/>
            <a:ext cx="20116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公租房租金缴款票据</a:t>
            </a:r>
            <a:endParaRPr lang="zh-CN" altLang="en-US" sz="1600"/>
          </a:p>
        </p:txBody>
      </p:sp>
      <p:sp>
        <p:nvSpPr>
          <p:cNvPr id="28" name="文本框 27"/>
          <p:cNvSpPr txBox="1"/>
          <p:nvPr/>
        </p:nvSpPr>
        <p:spPr>
          <a:xfrm>
            <a:off x="5312410" y="3787140"/>
            <a:ext cx="7924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身份证</a:t>
            </a:r>
            <a:endParaRPr lang="zh-CN" altLang="en-US" sz="1600"/>
          </a:p>
        </p:txBody>
      </p:sp>
      <p:sp>
        <p:nvSpPr>
          <p:cNvPr id="29" name="文本框 28"/>
          <p:cNvSpPr txBox="1"/>
          <p:nvPr/>
        </p:nvSpPr>
        <p:spPr>
          <a:xfrm>
            <a:off x="8244205" y="3089910"/>
            <a:ext cx="3230880" cy="337185"/>
          </a:xfrm>
          <a:prstGeom prst="rect">
            <a:avLst/>
          </a:prstGeom>
          <a:noFill/>
        </p:spPr>
        <p:txBody>
          <a:bodyPr wrap="square" rtlCol="0" anchor="t">
            <a:spAutoFit/>
          </a:bodyPr>
          <a:p>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吉林市公共租赁住房</a:t>
            </a:r>
            <a:r>
              <a:rPr lang="zh-CN" altLang="en-US" sz="1600">
                <a:solidFill>
                  <a:srgbClr val="000000"/>
                </a:solidFill>
                <a:latin typeface="仿宋_GB2312" panose="02010609030101010101" charset="-122"/>
                <a:ea typeface="仿宋_GB2312" panose="02010609030101010101" charset="-122"/>
                <a:cs typeface="仿宋_GB2312" panose="02010609030101010101" charset="-122"/>
                <a:sym typeface="+mn-ea"/>
              </a:rPr>
              <a:t>租赁合同</a:t>
            </a:r>
            <a:r>
              <a:rPr lang="en-US" altLang="zh-CN" sz="1600">
                <a:latin typeface="仿宋_GB2312" panose="02010609030101010101" charset="-122"/>
                <a:ea typeface="仿宋_GB2312" panose="02010609030101010101" charset="-122"/>
                <a:cs typeface="仿宋_GB2312" panose="02010609030101010101" charset="-122"/>
                <a:sym typeface="+mn-ea"/>
              </a:rPr>
              <a:t>》</a:t>
            </a:r>
            <a:endParaRPr lang="zh-CN" altLang="en-US" sz="1600"/>
          </a:p>
        </p:txBody>
      </p:sp>
      <p:sp>
        <p:nvSpPr>
          <p:cNvPr id="30" name="文本框 29"/>
          <p:cNvSpPr txBox="1"/>
          <p:nvPr/>
        </p:nvSpPr>
        <p:spPr>
          <a:xfrm>
            <a:off x="7347585" y="3305810"/>
            <a:ext cx="5892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签订</a:t>
            </a:r>
            <a:endParaRPr lang="zh-CN" altLang="en-US" sz="1600"/>
          </a:p>
        </p:txBody>
      </p:sp>
      <p:sp>
        <p:nvSpPr>
          <p:cNvPr id="31" name="同侧圆角矩形 30"/>
          <p:cNvSpPr/>
          <p:nvPr/>
        </p:nvSpPr>
        <p:spPr>
          <a:xfrm>
            <a:off x="1499870" y="2922905"/>
            <a:ext cx="1189355" cy="584200"/>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32" name="同侧圆角矩形 31"/>
          <p:cNvSpPr/>
          <p:nvPr/>
        </p:nvSpPr>
        <p:spPr>
          <a:xfrm>
            <a:off x="4785995" y="2394585"/>
            <a:ext cx="213804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33" name="同侧圆角矩形 32"/>
          <p:cNvSpPr/>
          <p:nvPr/>
        </p:nvSpPr>
        <p:spPr>
          <a:xfrm>
            <a:off x="4782820" y="3056890"/>
            <a:ext cx="213804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34" name="同侧圆角矩形 33"/>
          <p:cNvSpPr/>
          <p:nvPr/>
        </p:nvSpPr>
        <p:spPr>
          <a:xfrm>
            <a:off x="4785995" y="3754120"/>
            <a:ext cx="213804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cxnSp>
        <p:nvCxnSpPr>
          <p:cNvPr id="35" name="直接箭头连接符 34"/>
          <p:cNvCxnSpPr/>
          <p:nvPr/>
        </p:nvCxnSpPr>
        <p:spPr>
          <a:xfrm>
            <a:off x="2689225" y="3305810"/>
            <a:ext cx="184277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4577715" y="3303905"/>
            <a:ext cx="208280" cy="1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7149465" y="3303905"/>
            <a:ext cx="1216660" cy="8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920865" y="3302000"/>
            <a:ext cx="202565" cy="1905"/>
          </a:xfrm>
          <a:prstGeom prst="line">
            <a:avLst/>
          </a:prstGeom>
        </p:spPr>
        <p:style>
          <a:lnRef idx="1">
            <a:schemeClr val="accent1"/>
          </a:lnRef>
          <a:fillRef idx="0">
            <a:schemeClr val="accent1"/>
          </a:fillRef>
          <a:effectRef idx="0">
            <a:schemeClr val="accent1"/>
          </a:effectRef>
          <a:fontRef idx="minor">
            <a:schemeClr val="tx1"/>
          </a:fontRef>
        </p:style>
      </p:cxnSp>
      <p:sp>
        <p:nvSpPr>
          <p:cNvPr id="45" name="同侧圆角矩形 44"/>
          <p:cNvSpPr/>
          <p:nvPr/>
        </p:nvSpPr>
        <p:spPr>
          <a:xfrm>
            <a:off x="8366125" y="3056890"/>
            <a:ext cx="2987040"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46" name="同侧圆角矩形 45"/>
          <p:cNvSpPr/>
          <p:nvPr/>
        </p:nvSpPr>
        <p:spPr>
          <a:xfrm>
            <a:off x="1498600" y="3931285"/>
            <a:ext cx="269049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47" name="文本框 46"/>
          <p:cNvSpPr txBox="1"/>
          <p:nvPr/>
        </p:nvSpPr>
        <p:spPr>
          <a:xfrm>
            <a:off x="2800350" y="4881245"/>
            <a:ext cx="589280" cy="33718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缴纳</a:t>
            </a:r>
            <a:endParaRPr lang="zh-CN" altLang="en-US" sz="1600"/>
          </a:p>
        </p:txBody>
      </p:sp>
      <p:sp>
        <p:nvSpPr>
          <p:cNvPr id="48" name="同侧圆角矩形 47"/>
          <p:cNvSpPr/>
          <p:nvPr/>
        </p:nvSpPr>
        <p:spPr>
          <a:xfrm>
            <a:off x="2635885" y="4848860"/>
            <a:ext cx="91884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50" name="文本框 49"/>
          <p:cNvSpPr txBox="1"/>
          <p:nvPr/>
        </p:nvSpPr>
        <p:spPr>
          <a:xfrm>
            <a:off x="5515610" y="6241415"/>
            <a:ext cx="386080" cy="337185"/>
          </a:xfrm>
          <a:prstGeom prst="rect">
            <a:avLst/>
          </a:prstGeom>
          <a:noFill/>
        </p:spPr>
        <p:txBody>
          <a:bodyPr wrap="none" rtlCol="0" anchor="t">
            <a:spAutoFit/>
          </a:bodyPr>
          <a:p>
            <a:r>
              <a:rPr lang="zh-CN" altLang="en-US" sz="1600">
                <a:ln w="22225">
                  <a:solidFill>
                    <a:schemeClr val="accent2"/>
                  </a:solidFill>
                  <a:prstDash val="solid"/>
                </a:ln>
                <a:solidFill>
                  <a:schemeClr val="accent2">
                    <a:lumMod val="40000"/>
                    <a:lumOff val="60000"/>
                  </a:schemeClr>
                </a:solidFill>
                <a:latin typeface="仿宋_GB2312" panose="02010609030101010101" charset="-122"/>
                <a:ea typeface="仿宋_GB2312" panose="02010609030101010101" charset="-122"/>
                <a:cs typeface="仿宋_GB2312" panose="02010609030101010101" charset="-122"/>
                <a:sym typeface="+mn-ea"/>
              </a:rPr>
              <a:t>等</a:t>
            </a:r>
            <a:endParaRPr lang="zh-CN" altLang="en-US" sz="1600">
              <a:ln w="22225">
                <a:solidFill>
                  <a:schemeClr val="accent2"/>
                </a:solidFill>
                <a:prstDash val="solid"/>
              </a:ln>
              <a:solidFill>
                <a:schemeClr val="accent2">
                  <a:lumMod val="40000"/>
                  <a:lumOff val="60000"/>
                </a:schemeClr>
              </a:solidFill>
              <a:latin typeface="仿宋_GB2312" panose="02010609030101010101" charset="-122"/>
              <a:ea typeface="仿宋_GB2312" panose="02010609030101010101" charset="-122"/>
              <a:cs typeface="仿宋_GB2312" panose="02010609030101010101" charset="-122"/>
              <a:sym typeface="+mn-ea"/>
            </a:endParaRPr>
          </a:p>
        </p:txBody>
      </p:sp>
      <p:cxnSp>
        <p:nvCxnSpPr>
          <p:cNvPr id="51" name="直接箭头连接符 50"/>
          <p:cNvCxnSpPr>
            <a:endCxn id="22" idx="0"/>
          </p:cNvCxnSpPr>
          <p:nvPr/>
        </p:nvCxnSpPr>
        <p:spPr>
          <a:xfrm>
            <a:off x="3562350" y="5257800"/>
            <a:ext cx="1300480" cy="359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3248025" y="5248275"/>
            <a:ext cx="303530" cy="339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2419350" y="5276850"/>
            <a:ext cx="390525" cy="310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1164590" y="5248275"/>
            <a:ext cx="1473835" cy="339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027045" y="4331970"/>
            <a:ext cx="635" cy="518795"/>
          </a:xfrm>
          <a:prstGeom prst="line">
            <a:avLst/>
          </a:prstGeom>
        </p:spPr>
        <p:style>
          <a:lnRef idx="1">
            <a:schemeClr val="accent1"/>
          </a:lnRef>
          <a:fillRef idx="0">
            <a:schemeClr val="accent1"/>
          </a:fillRef>
          <a:effectRef idx="0">
            <a:schemeClr val="accent1"/>
          </a:effectRef>
          <a:fontRef idx="minor">
            <a:schemeClr val="tx1"/>
          </a:fontRef>
        </p:style>
      </p:cxnSp>
      <p:sp>
        <p:nvSpPr>
          <p:cNvPr id="4" name="双大括号 3"/>
          <p:cNvSpPr/>
          <p:nvPr/>
        </p:nvSpPr>
        <p:spPr>
          <a:xfrm>
            <a:off x="4531995" y="2586990"/>
            <a:ext cx="2636520" cy="143573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6" name="文本框 15"/>
          <p:cNvSpPr txBox="1"/>
          <p:nvPr/>
        </p:nvSpPr>
        <p:spPr>
          <a:xfrm>
            <a:off x="6943090" y="4309110"/>
            <a:ext cx="4410075" cy="337185"/>
          </a:xfrm>
          <a:prstGeom prst="rect">
            <a:avLst/>
          </a:prstGeom>
          <a:noFill/>
          <a:ln w="9525">
            <a:noFill/>
          </a:ln>
        </p:spPr>
        <p:txBody>
          <a:bodyPr wrap="square">
            <a:spAutoFit/>
          </a:bodyPr>
          <a:p>
            <a:pPr indent="406400"/>
            <a:r>
              <a:rPr lang="zh-CN" altLang="en-US" sz="1600">
                <a:latin typeface="仿宋_GB2312" panose="02010609030101010101" charset="-122"/>
                <a:ea typeface="仿宋_GB2312" panose="02010609030101010101" charset="-122"/>
                <a:sym typeface="+mn-ea"/>
              </a:rPr>
              <a:t>正在租住掰间和廉租公寓的申请人</a:t>
            </a:r>
            <a:endParaRPr lang="zh-CN" altLang="en-US" sz="1600">
              <a:latin typeface="仿宋_GB2312" panose="02010609030101010101" charset="-122"/>
              <a:ea typeface="仿宋_GB2312" panose="02010609030101010101" charset="-122"/>
            </a:endParaRPr>
          </a:p>
        </p:txBody>
      </p:sp>
      <p:sp>
        <p:nvSpPr>
          <p:cNvPr id="37" name="同侧圆角矩形 36"/>
          <p:cNvSpPr/>
          <p:nvPr/>
        </p:nvSpPr>
        <p:spPr>
          <a:xfrm>
            <a:off x="7123430" y="4243070"/>
            <a:ext cx="3986530"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39" name="同侧圆角矩形 38"/>
          <p:cNvSpPr/>
          <p:nvPr/>
        </p:nvSpPr>
        <p:spPr>
          <a:xfrm>
            <a:off x="7124065" y="5050790"/>
            <a:ext cx="4012565"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41" name="同侧圆角矩形 40"/>
          <p:cNvSpPr/>
          <p:nvPr/>
        </p:nvSpPr>
        <p:spPr>
          <a:xfrm>
            <a:off x="7123430" y="5838190"/>
            <a:ext cx="3986530" cy="403225"/>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42" name="文本框 41"/>
          <p:cNvSpPr txBox="1"/>
          <p:nvPr/>
        </p:nvSpPr>
        <p:spPr>
          <a:xfrm>
            <a:off x="7245350" y="5057458"/>
            <a:ext cx="5080000" cy="337185"/>
          </a:xfrm>
          <a:prstGeom prst="rect">
            <a:avLst/>
          </a:prstGeom>
          <a:noFill/>
          <a:ln w="9525">
            <a:noFill/>
          </a:ln>
        </p:spPr>
        <p:txBody>
          <a:bodyPr>
            <a:spAutoFit/>
          </a:bodyPr>
          <a:p>
            <a:pPr indent="0"/>
            <a:r>
              <a:rPr lang="zh-CN" altLang="en-US" sz="1600" b="0">
                <a:latin typeface="仿宋_GB2312" panose="02010609030101010101" charset="-122"/>
                <a:ea typeface="仿宋_GB2312" panose="02010609030101010101" charset="-122"/>
                <a:cs typeface="仿宋_GB2312" panose="02010609030101010101" charset="-122"/>
              </a:rPr>
              <a:t>先办理所承租掰间和廉租公寓的退房手续</a:t>
            </a:r>
            <a:endParaRPr lang="zh-CN" altLang="en-US"/>
          </a:p>
        </p:txBody>
      </p:sp>
      <p:sp>
        <p:nvSpPr>
          <p:cNvPr id="44" name="文本框 43"/>
          <p:cNvSpPr txBox="1"/>
          <p:nvPr/>
        </p:nvSpPr>
        <p:spPr>
          <a:xfrm>
            <a:off x="7524750" y="5904230"/>
            <a:ext cx="2967990" cy="337185"/>
          </a:xfrm>
          <a:prstGeom prst="rect">
            <a:avLst/>
          </a:prstGeom>
          <a:noFill/>
          <a:ln w="9525">
            <a:noFill/>
          </a:ln>
        </p:spPr>
        <p:txBody>
          <a:bodyPr wrap="square">
            <a:spAutoFit/>
          </a:bodyPr>
          <a:p>
            <a:pPr indent="0"/>
            <a:r>
              <a:rPr lang="zh-CN" altLang="en-US" sz="1600" b="0">
                <a:latin typeface="仿宋_GB2312" panose="02010609030101010101" charset="-122"/>
                <a:ea typeface="仿宋_GB2312" panose="02010609030101010101" charset="-122"/>
                <a:cs typeface="仿宋_GB2312" panose="02010609030101010101" charset="-122"/>
              </a:rPr>
              <a:t>再办理配租公租房的入户手续</a:t>
            </a:r>
            <a:endParaRPr lang="zh-CN" altLang="en-US"/>
          </a:p>
        </p:txBody>
      </p:sp>
      <p:cxnSp>
        <p:nvCxnSpPr>
          <p:cNvPr id="49" name="直接箭头连接符 48"/>
          <p:cNvCxnSpPr/>
          <p:nvPr/>
        </p:nvCxnSpPr>
        <p:spPr>
          <a:xfrm>
            <a:off x="9130665" y="4646295"/>
            <a:ext cx="0" cy="439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9130665" y="5454015"/>
            <a:ext cx="6985" cy="36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竖卷形 57"/>
          <p:cNvSpPr/>
          <p:nvPr/>
        </p:nvSpPr>
        <p:spPr>
          <a:xfrm>
            <a:off x="6149340" y="4309110"/>
            <a:ext cx="793750" cy="351790"/>
          </a:xfrm>
          <a:prstGeom prst="verticalScroll">
            <a:avLst/>
          </a:prstGeom>
          <a:gradFill>
            <a:gsLst>
              <a:gs pos="0">
                <a:srgbClr val="FBFB11"/>
              </a:gs>
              <a:gs pos="100000">
                <a:srgbClr val="838309"/>
              </a:gs>
            </a:gsLst>
            <a:lin ang="5400000" scaled="0"/>
          </a:grad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仿宋_GB2312" panose="02010609030101010101" charset="-122"/>
                <a:ea typeface="仿宋_GB2312" panose="02010609030101010101" charset="-122"/>
                <a:sym typeface="+mn-ea"/>
              </a:rPr>
              <a:t>（四）</a:t>
            </a:r>
            <a:endParaRPr lang="zh-CN" altLang="en-US">
              <a:solidFill>
                <a:schemeClr val="tx1"/>
              </a:solidFill>
              <a:latin typeface="仿宋_GB2312" panose="02010609030101010101" charset="-122"/>
              <a:ea typeface="仿宋_GB2312" panose="02010609030101010101" charset="-122"/>
              <a:sym typeface="+mn-ea"/>
            </a:endParaRPr>
          </a:p>
        </p:txBody>
      </p:sp>
      <p:sp>
        <p:nvSpPr>
          <p:cNvPr id="59" name="竖卷形 58"/>
          <p:cNvSpPr/>
          <p:nvPr/>
        </p:nvSpPr>
        <p:spPr>
          <a:xfrm>
            <a:off x="552450" y="1129030"/>
            <a:ext cx="793750" cy="351790"/>
          </a:xfrm>
          <a:prstGeom prst="verticalScroll">
            <a:avLst/>
          </a:prstGeom>
          <a:gradFill>
            <a:gsLst>
              <a:gs pos="0">
                <a:srgbClr val="FBFB11"/>
              </a:gs>
              <a:gs pos="100000">
                <a:srgbClr val="838309"/>
              </a:gs>
            </a:gsLst>
            <a:lin ang="5400000" scaled="0"/>
          </a:grad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仿宋_GB2312" panose="02010609030101010101" charset="-122"/>
                <a:ea typeface="仿宋_GB2312" panose="02010609030101010101" charset="-122"/>
                <a:sym typeface="+mn-ea"/>
              </a:rPr>
              <a:t>（一</a:t>
            </a:r>
            <a:r>
              <a:rPr lang="zh-CN" altLang="en-US">
                <a:solidFill>
                  <a:schemeClr val="tx1"/>
                </a:solidFill>
                <a:latin typeface="仿宋_GB2312" panose="02010609030101010101" charset="-122"/>
                <a:ea typeface="仿宋_GB2312" panose="02010609030101010101" charset="-122"/>
                <a:sym typeface="+mn-ea"/>
              </a:rPr>
              <a:t>）</a:t>
            </a:r>
            <a:endParaRPr lang="zh-CN" altLang="en-US">
              <a:solidFill>
                <a:schemeClr val="tx1"/>
              </a:solidFill>
              <a:latin typeface="仿宋_GB2312" panose="02010609030101010101" charset="-122"/>
              <a:ea typeface="仿宋_GB2312" panose="02010609030101010101" charset="-122"/>
              <a:sym typeface="+mn-ea"/>
            </a:endParaRPr>
          </a:p>
        </p:txBody>
      </p:sp>
      <p:sp>
        <p:nvSpPr>
          <p:cNvPr id="60" name="竖卷形 59"/>
          <p:cNvSpPr/>
          <p:nvPr/>
        </p:nvSpPr>
        <p:spPr>
          <a:xfrm>
            <a:off x="552450" y="3039110"/>
            <a:ext cx="793750" cy="351790"/>
          </a:xfrm>
          <a:prstGeom prst="verticalScroll">
            <a:avLst/>
          </a:prstGeom>
          <a:gradFill>
            <a:gsLst>
              <a:gs pos="0">
                <a:srgbClr val="FBFB11"/>
              </a:gs>
              <a:gs pos="100000">
                <a:srgbClr val="838309"/>
              </a:gs>
            </a:gsLst>
            <a:lin ang="5400000" scaled="0"/>
          </a:grad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仿宋_GB2312" panose="02010609030101010101" charset="-122"/>
                <a:ea typeface="仿宋_GB2312" panose="02010609030101010101" charset="-122"/>
                <a:sym typeface="+mn-ea"/>
              </a:rPr>
              <a:t>（二</a:t>
            </a:r>
            <a:r>
              <a:rPr lang="zh-CN" altLang="en-US">
                <a:solidFill>
                  <a:schemeClr val="tx1"/>
                </a:solidFill>
                <a:latin typeface="仿宋_GB2312" panose="02010609030101010101" charset="-122"/>
                <a:ea typeface="仿宋_GB2312" panose="02010609030101010101" charset="-122"/>
                <a:sym typeface="+mn-ea"/>
              </a:rPr>
              <a:t>）</a:t>
            </a:r>
            <a:endParaRPr lang="zh-CN" altLang="en-US">
              <a:solidFill>
                <a:schemeClr val="tx1"/>
              </a:solidFill>
              <a:latin typeface="仿宋_GB2312" panose="02010609030101010101" charset="-122"/>
              <a:ea typeface="仿宋_GB2312" panose="02010609030101010101" charset="-122"/>
              <a:sym typeface="+mn-ea"/>
            </a:endParaRPr>
          </a:p>
        </p:txBody>
      </p:sp>
      <p:sp>
        <p:nvSpPr>
          <p:cNvPr id="61" name="竖卷形 60"/>
          <p:cNvSpPr/>
          <p:nvPr/>
        </p:nvSpPr>
        <p:spPr>
          <a:xfrm>
            <a:off x="530860" y="3956685"/>
            <a:ext cx="793750" cy="351790"/>
          </a:xfrm>
          <a:prstGeom prst="verticalScroll">
            <a:avLst/>
          </a:prstGeom>
          <a:gradFill>
            <a:gsLst>
              <a:gs pos="0">
                <a:srgbClr val="FBFB11"/>
              </a:gs>
              <a:gs pos="100000">
                <a:srgbClr val="838309"/>
              </a:gs>
            </a:gsLst>
            <a:lin ang="5400000" scaled="0"/>
          </a:grad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仿宋_GB2312" panose="02010609030101010101" charset="-122"/>
                <a:ea typeface="仿宋_GB2312" panose="02010609030101010101" charset="-122"/>
                <a:sym typeface="+mn-ea"/>
              </a:rPr>
              <a:t>（三</a:t>
            </a:r>
            <a:r>
              <a:rPr lang="zh-CN" altLang="en-US">
                <a:solidFill>
                  <a:schemeClr val="tx1"/>
                </a:solidFill>
                <a:latin typeface="仿宋_GB2312" panose="02010609030101010101" charset="-122"/>
                <a:ea typeface="仿宋_GB2312" panose="02010609030101010101" charset="-122"/>
                <a:sym typeface="+mn-ea"/>
              </a:rPr>
              <a:t>）</a:t>
            </a:r>
            <a:endParaRPr lang="zh-CN" altLang="en-US">
              <a:solidFill>
                <a:schemeClr val="tx1"/>
              </a:solidFill>
              <a:latin typeface="仿宋_GB2312" panose="02010609030101010101" charset="-122"/>
              <a:ea typeface="仿宋_GB2312" panose="02010609030101010101" charset="-122"/>
              <a:sym typeface="+mn-ea"/>
            </a:endParaRPr>
          </a:p>
        </p:txBody>
      </p:sp>
    </p:spTree>
    <p:custDataLst>
      <p:tags r:id="rId6"/>
    </p:custDataLst>
  </p:cSld>
  <p:clrMapOvr>
    <a:masterClrMapping/>
  </p:clrMapOvr>
  <p:transition>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十、违规处理</a:t>
            </a:r>
            <a:endParaRPr lang="zh-CN" altLang="en-US"/>
          </a:p>
        </p:txBody>
      </p:sp>
      <p:pic>
        <p:nvPicPr>
          <p:cNvPr id="4" name="图片 3"/>
          <p:cNvPicPr>
            <a:picLocks noChangeAspect="1"/>
          </p:cNvPicPr>
          <p:nvPr/>
        </p:nvPicPr>
        <p:blipFill>
          <a:blip r:embed="rId1"/>
          <a:stretch>
            <a:fillRect/>
          </a:stretch>
        </p:blipFill>
        <p:spPr>
          <a:xfrm>
            <a:off x="9230360" y="4187825"/>
            <a:ext cx="2095500" cy="1571625"/>
          </a:xfrm>
          <a:prstGeom prst="rect">
            <a:avLst/>
          </a:prstGeom>
        </p:spPr>
      </p:pic>
      <p:sp>
        <p:nvSpPr>
          <p:cNvPr id="6" name="文本框 5"/>
          <p:cNvSpPr txBox="1"/>
          <p:nvPr/>
        </p:nvSpPr>
        <p:spPr>
          <a:xfrm>
            <a:off x="2571750" y="946150"/>
            <a:ext cx="7675880" cy="86042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（一）申请人弄虚作假、虚报瞒报住房、收入等情况的，经调查核实后，区住房保障行政主管部门取消申请人的轮候资格，并将申请人的不良行为予以记载、公示，同时列入住房保障家庭诚信档案，</a:t>
            </a:r>
            <a:r>
              <a:rPr lang="en-US" altLang="zh-CN" sz="1600">
                <a:latin typeface="Times New Roman" panose="02020603050405020304" charset="0"/>
                <a:ea typeface="Times New Roman" panose="02020603050405020304" charset="0"/>
                <a:cs typeface="Times New Roman" panose="02020603050405020304" charset="0"/>
                <a:sym typeface="+mn-ea"/>
              </a:rPr>
              <a:t>5</a:t>
            </a:r>
            <a:r>
              <a:rPr lang="zh-CN" altLang="en-US" sz="1600">
                <a:latin typeface="仿宋_GB2312" panose="02010609030101010101" charset="-122"/>
                <a:ea typeface="仿宋_GB2312" panose="02010609030101010101" charset="-122"/>
                <a:cs typeface="仿宋_GB2312" panose="02010609030101010101" charset="-122"/>
                <a:sym typeface="+mn-ea"/>
              </a:rPr>
              <a:t>年内不得申请公租房</a:t>
            </a:r>
            <a:r>
              <a:rPr lang="zh-CN" altLang="en-US">
                <a:latin typeface="仿宋_GB2312" panose="02010609030101010101" charset="-122"/>
                <a:ea typeface="仿宋_GB2312" panose="02010609030101010101" charset="-122"/>
                <a:cs typeface="仿宋_GB2312" panose="02010609030101010101" charset="-122"/>
                <a:sym typeface="+mn-ea"/>
              </a:rPr>
              <a:t>。</a:t>
            </a:r>
            <a:endParaRPr lang="zh-CN" altLang="en-US"/>
          </a:p>
        </p:txBody>
      </p:sp>
      <p:sp>
        <p:nvSpPr>
          <p:cNvPr id="7" name="文本框 6"/>
          <p:cNvSpPr txBox="1"/>
          <p:nvPr/>
        </p:nvSpPr>
        <p:spPr>
          <a:xfrm>
            <a:off x="2508250" y="2173605"/>
            <a:ext cx="7611110" cy="583565"/>
          </a:xfrm>
          <a:prstGeom prst="rect">
            <a:avLst/>
          </a:prstGeom>
          <a:noFill/>
        </p:spPr>
        <p:txBody>
          <a:bodyPr wrap="squar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（二）有下列情形之一的，区住房保障行政主管部门取消申请人的轮候资格，列入住房保障家庭诚信档案，</a:t>
            </a:r>
            <a:r>
              <a:rPr lang="en-US" altLang="zh-CN" sz="1600">
                <a:latin typeface="Times New Roman" panose="02020603050405020304" charset="0"/>
                <a:ea typeface="Times New Roman" panose="02020603050405020304" charset="0"/>
                <a:cs typeface="Times New Roman" panose="02020603050405020304" charset="0"/>
                <a:sym typeface="+mn-ea"/>
              </a:rPr>
              <a:t>2</a:t>
            </a:r>
            <a:r>
              <a:rPr lang="zh-CN" altLang="en-US" sz="1600">
                <a:latin typeface="仿宋_GB2312" panose="02010609030101010101" charset="-122"/>
                <a:ea typeface="仿宋_GB2312" panose="02010609030101010101" charset="-122"/>
                <a:cs typeface="仿宋_GB2312" panose="02010609030101010101" charset="-122"/>
                <a:sym typeface="+mn-ea"/>
              </a:rPr>
              <a:t>年内不得申请公租房。</a:t>
            </a:r>
            <a:endParaRPr lang="zh-CN" altLang="en-US" sz="1600"/>
          </a:p>
        </p:txBody>
      </p:sp>
      <p:sp>
        <p:nvSpPr>
          <p:cNvPr id="24" name="对角圆角矩形 23"/>
          <p:cNvSpPr/>
          <p:nvPr/>
        </p:nvSpPr>
        <p:spPr>
          <a:xfrm>
            <a:off x="2379980" y="885190"/>
            <a:ext cx="7867650" cy="9829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对角圆角矩形 7"/>
          <p:cNvSpPr/>
          <p:nvPr/>
        </p:nvSpPr>
        <p:spPr>
          <a:xfrm>
            <a:off x="3556000" y="3898265"/>
            <a:ext cx="1469390" cy="235585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连接符 27"/>
          <p:cNvCxnSpPr/>
          <p:nvPr/>
        </p:nvCxnSpPr>
        <p:spPr>
          <a:xfrm flipH="1" flipV="1">
            <a:off x="4290695" y="3517900"/>
            <a:ext cx="4131945" cy="3810"/>
          </a:xfrm>
          <a:prstGeom prst="line">
            <a:avLst/>
          </a:prstGeom>
        </p:spPr>
        <p:style>
          <a:lnRef idx="1">
            <a:schemeClr val="accent1"/>
          </a:lnRef>
          <a:fillRef idx="0">
            <a:schemeClr val="accent1"/>
          </a:fillRef>
          <a:effectRef idx="0">
            <a:schemeClr val="accent1"/>
          </a:effectRef>
          <a:fontRef idx="minor">
            <a:schemeClr val="tx1"/>
          </a:fontRef>
        </p:style>
      </p:cxnSp>
      <p:sp>
        <p:nvSpPr>
          <p:cNvPr id="9" name="对角圆角矩形 8"/>
          <p:cNvSpPr/>
          <p:nvPr/>
        </p:nvSpPr>
        <p:spPr>
          <a:xfrm>
            <a:off x="2380615" y="2093595"/>
            <a:ext cx="7867650" cy="74231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764280" y="4045585"/>
            <a:ext cx="1120775" cy="2061210"/>
          </a:xfrm>
          <a:prstGeom prst="rect">
            <a:avLst/>
          </a:prstGeom>
          <a:noFill/>
        </p:spPr>
        <p:txBody>
          <a:bodyPr wrap="square" rtlCol="0" anchor="t">
            <a:spAutoFit/>
          </a:bodyPr>
          <a:p>
            <a:r>
              <a:rPr lang="en-US" altLang="zh-CN" sz="1600">
                <a:latin typeface="Times New Roman" panose="02020603050405020304" charset="0"/>
                <a:ea typeface="Times New Roman" panose="02020603050405020304" charset="0"/>
                <a:cs typeface="Times New Roman" panose="02020603050405020304" charset="0"/>
                <a:sym typeface="+mn-ea"/>
              </a:rPr>
              <a:t>1.</a:t>
            </a:r>
            <a:r>
              <a:rPr lang="zh-CN" altLang="en-US" sz="1600">
                <a:latin typeface="仿宋_GB2312" panose="02010609030101010101" charset="-122"/>
                <a:ea typeface="仿宋_GB2312" panose="02010609030101010101" charset="-122"/>
                <a:cs typeface="仿宋_GB2312" panose="02010609030101010101" charset="-122"/>
                <a:sym typeface="+mn-ea"/>
              </a:rPr>
              <a:t>配租前审核合格并进入公租房配租名单公示后，放弃配租资格的；</a:t>
            </a:r>
            <a:endParaRPr lang="zh-CN" altLang="en-US" sz="1600"/>
          </a:p>
        </p:txBody>
      </p:sp>
      <p:sp>
        <p:nvSpPr>
          <p:cNvPr id="11" name="对角圆角矩形 10"/>
          <p:cNvSpPr/>
          <p:nvPr/>
        </p:nvSpPr>
        <p:spPr>
          <a:xfrm>
            <a:off x="5717540" y="3898265"/>
            <a:ext cx="1383665" cy="235585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对角圆角矩形 11"/>
          <p:cNvSpPr/>
          <p:nvPr/>
        </p:nvSpPr>
        <p:spPr>
          <a:xfrm>
            <a:off x="7652385" y="3898265"/>
            <a:ext cx="1540510" cy="235585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729605" y="4045585"/>
            <a:ext cx="1169035" cy="829945"/>
          </a:xfrm>
          <a:prstGeom prst="rect">
            <a:avLst/>
          </a:prstGeom>
          <a:noFill/>
        </p:spPr>
        <p:txBody>
          <a:bodyPr wrap="square" rtlCol="0" anchor="t">
            <a:spAutoFit/>
          </a:bodyPr>
          <a:p>
            <a:r>
              <a:rPr lang="en-US" altLang="zh-CN" sz="1600">
                <a:latin typeface="Times New Roman" panose="02020603050405020304" charset="0"/>
                <a:ea typeface="Times New Roman" panose="02020603050405020304" charset="0"/>
                <a:cs typeface="Times New Roman" panose="02020603050405020304" charset="0"/>
                <a:sym typeface="+mn-ea"/>
              </a:rPr>
              <a:t>2.</a:t>
            </a:r>
            <a:r>
              <a:rPr lang="zh-CN" altLang="en-US" sz="1600">
                <a:latin typeface="仿宋_GB2312" panose="02010609030101010101" charset="-122"/>
                <a:ea typeface="仿宋_GB2312" panose="02010609030101010101" charset="-122"/>
                <a:cs typeface="仿宋_GB2312" panose="02010609030101010101" charset="-122"/>
                <a:sym typeface="+mn-ea"/>
              </a:rPr>
              <a:t>自动放弃已配租到公租房的；</a:t>
            </a:r>
            <a:endParaRPr lang="zh-CN" altLang="en-US" sz="1600"/>
          </a:p>
        </p:txBody>
      </p:sp>
      <p:sp>
        <p:nvSpPr>
          <p:cNvPr id="14" name="文本框 13"/>
          <p:cNvSpPr txBox="1"/>
          <p:nvPr/>
        </p:nvSpPr>
        <p:spPr>
          <a:xfrm>
            <a:off x="7652385" y="4045585"/>
            <a:ext cx="1577975" cy="2061210"/>
          </a:xfrm>
          <a:prstGeom prst="rect">
            <a:avLst/>
          </a:prstGeom>
          <a:noFill/>
        </p:spPr>
        <p:txBody>
          <a:bodyPr wrap="square" rtlCol="0" anchor="t">
            <a:spAutoFit/>
          </a:bodyPr>
          <a:p>
            <a:r>
              <a:rPr lang="en-US" altLang="zh-CN" sz="1600">
                <a:latin typeface="仿宋_GB2312" panose="02010609030101010101" charset="-122"/>
                <a:ea typeface="仿宋_GB2312" panose="02010609030101010101" charset="-122"/>
                <a:cs typeface="仿宋_GB2312" panose="02010609030101010101" charset="-122"/>
                <a:sym typeface="+mn-ea"/>
              </a:rPr>
              <a:t>3.</a:t>
            </a:r>
            <a:r>
              <a:rPr lang="zh-CN" altLang="en-US" sz="1600">
                <a:latin typeface="仿宋_GB2312" panose="02010609030101010101" charset="-122"/>
                <a:ea typeface="仿宋_GB2312" panose="02010609030101010101" charset="-122"/>
                <a:cs typeface="仿宋_GB2312" panose="02010609030101010101" charset="-122"/>
                <a:sym typeface="+mn-ea"/>
              </a:rPr>
              <a:t>配租到公租</a:t>
            </a:r>
            <a:r>
              <a:rPr lang="zh-CN" altLang="en-US" sz="1600">
                <a:solidFill>
                  <a:srgbClr val="666666"/>
                </a:solidFill>
                <a:latin typeface="仿宋_GB2312" panose="02010609030101010101" charset="-122"/>
                <a:ea typeface="仿宋_GB2312" panose="02010609030101010101" charset="-122"/>
                <a:cs typeface="仿宋_GB2312" panose="02010609030101010101" charset="-122"/>
                <a:sym typeface="+mn-ea"/>
              </a:rPr>
              <a:t>房但未在规定时间交付租金、租赁保证金，</a:t>
            </a:r>
            <a:r>
              <a:rPr lang="zh-CN" altLang="en-US" sz="1600">
                <a:latin typeface="仿宋_GB2312" panose="02010609030101010101" charset="-122"/>
                <a:ea typeface="仿宋_GB2312" panose="02010609030101010101" charset="-122"/>
                <a:cs typeface="仿宋_GB2312" panose="02010609030101010101" charset="-122"/>
                <a:sym typeface="+mn-ea"/>
              </a:rPr>
              <a:t>或</a:t>
            </a:r>
            <a:r>
              <a:rPr lang="zh-CN" altLang="en-US" sz="1600">
                <a:solidFill>
                  <a:srgbClr val="666666"/>
                </a:solidFill>
                <a:latin typeface="仿宋_GB2312" panose="02010609030101010101" charset="-122"/>
                <a:ea typeface="仿宋_GB2312" panose="02010609030101010101" charset="-122"/>
                <a:cs typeface="仿宋_GB2312" panose="02010609030101010101" charset="-122"/>
                <a:sym typeface="+mn-ea"/>
              </a:rPr>
              <a:t>签订</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吉林市公共租赁住房</a:t>
            </a:r>
            <a:r>
              <a:rPr lang="zh-CN" altLang="en-US" sz="1600">
                <a:solidFill>
                  <a:srgbClr val="000000"/>
                </a:solidFill>
                <a:latin typeface="仿宋_GB2312" panose="02010609030101010101" charset="-122"/>
                <a:ea typeface="仿宋_GB2312" panose="02010609030101010101" charset="-122"/>
                <a:cs typeface="仿宋_GB2312" panose="02010609030101010101" charset="-122"/>
                <a:sym typeface="+mn-ea"/>
              </a:rPr>
              <a:t>租赁合同</a:t>
            </a:r>
            <a:r>
              <a:rPr lang="en-US" altLang="zh-CN" sz="1600">
                <a:latin typeface="仿宋_GB2312" panose="02010609030101010101" charset="-122"/>
                <a:ea typeface="仿宋_GB2312" panose="02010609030101010101" charset="-122"/>
                <a:cs typeface="仿宋_GB2312" panose="02010609030101010101" charset="-122"/>
                <a:sym typeface="+mn-ea"/>
              </a:rPr>
              <a:t>》</a:t>
            </a:r>
            <a:r>
              <a:rPr lang="zh-CN" altLang="en-US" sz="1600">
                <a:latin typeface="仿宋_GB2312" panose="02010609030101010101" charset="-122"/>
                <a:ea typeface="仿宋_GB2312" panose="02010609030101010101" charset="-122"/>
                <a:cs typeface="仿宋_GB2312" panose="02010609030101010101" charset="-122"/>
                <a:sym typeface="+mn-ea"/>
              </a:rPr>
              <a:t>的</a:t>
            </a:r>
            <a:endParaRPr lang="zh-CN" altLang="en-US" sz="1600"/>
          </a:p>
        </p:txBody>
      </p:sp>
      <p:cxnSp>
        <p:nvCxnSpPr>
          <p:cNvPr id="31" name="直接连接符 30"/>
          <p:cNvCxnSpPr/>
          <p:nvPr/>
        </p:nvCxnSpPr>
        <p:spPr>
          <a:xfrm flipV="1">
            <a:off x="4288790" y="3517900"/>
            <a:ext cx="5080" cy="371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6407785" y="2835910"/>
            <a:ext cx="4445" cy="1053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8418830" y="3517900"/>
            <a:ext cx="1905" cy="371475"/>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2"/>
          <a:stretch>
            <a:fillRect/>
          </a:stretch>
        </p:blipFill>
        <p:spPr>
          <a:xfrm>
            <a:off x="478155" y="3517900"/>
            <a:ext cx="2840355" cy="2526030"/>
          </a:xfrm>
          <a:prstGeom prst="rect">
            <a:avLst/>
          </a:prstGeom>
        </p:spPr>
      </p:pic>
    </p:spTree>
    <p:custDataLst>
      <p:tags r:id="rId3"/>
    </p:custDataLst>
  </p:cSld>
  <p:clrMapOvr>
    <a:masterClrMapping/>
  </p:clrMapOvr>
  <p:transition>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十一、其他事项</a:t>
            </a:r>
            <a:endParaRPr lang="zh-CN" altLang="en-US"/>
          </a:p>
        </p:txBody>
      </p:sp>
      <p:sp>
        <p:nvSpPr>
          <p:cNvPr id="3" name="对角圆角矩形 2"/>
          <p:cNvSpPr/>
          <p:nvPr/>
        </p:nvSpPr>
        <p:spPr>
          <a:xfrm>
            <a:off x="1755140" y="1682115"/>
            <a:ext cx="2011680"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755140" y="1847850"/>
            <a:ext cx="20116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申请条件有重大调整</a:t>
            </a:r>
            <a:endParaRPr lang="zh-CN" altLang="en-US" sz="1600"/>
          </a:p>
        </p:txBody>
      </p:sp>
      <p:cxnSp>
        <p:nvCxnSpPr>
          <p:cNvPr id="26" name="直接箭头连接符 25"/>
          <p:cNvCxnSpPr/>
          <p:nvPr/>
        </p:nvCxnSpPr>
        <p:spPr>
          <a:xfrm>
            <a:off x="3766820" y="2016125"/>
            <a:ext cx="1541145" cy="2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817620" y="1678940"/>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报市政府批准</a:t>
            </a:r>
            <a:endParaRPr lang="zh-CN" altLang="en-US" sz="1600"/>
          </a:p>
        </p:txBody>
      </p:sp>
      <p:sp>
        <p:nvSpPr>
          <p:cNvPr id="6" name="对角圆角矩形 5"/>
          <p:cNvSpPr/>
          <p:nvPr/>
        </p:nvSpPr>
        <p:spPr>
          <a:xfrm>
            <a:off x="5307965" y="1589405"/>
            <a:ext cx="2161540" cy="8432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5307965" y="1725930"/>
            <a:ext cx="2226945" cy="583565"/>
          </a:xfrm>
          <a:prstGeom prst="rect">
            <a:avLst/>
          </a:prstGeom>
          <a:noFill/>
        </p:spPr>
        <p:txBody>
          <a:bodyPr wrap="square" rtlCol="0" anchor="t">
            <a:spAutoFit/>
          </a:bodyPr>
          <a:p>
            <a:pPr algn="ctr"/>
            <a:r>
              <a:rPr lang="zh-CN" altLang="en-US" sz="1600">
                <a:latin typeface="仿宋_GB2312" panose="02010609030101010101" charset="-122"/>
                <a:ea typeface="仿宋_GB2312" panose="02010609030101010101" charset="-122"/>
                <a:cs typeface="仿宋_GB2312" panose="02010609030101010101" charset="-122"/>
                <a:sym typeface="+mn-ea"/>
              </a:rPr>
              <a:t>由市住房保障行政主管部门向社会公布</a:t>
            </a:r>
            <a:endParaRPr lang="zh-CN" altLang="en-US" sz="1600"/>
          </a:p>
        </p:txBody>
      </p:sp>
      <p:sp>
        <p:nvSpPr>
          <p:cNvPr id="8" name="对角圆角矩形 7"/>
          <p:cNvSpPr/>
          <p:nvPr/>
        </p:nvSpPr>
        <p:spPr>
          <a:xfrm>
            <a:off x="3149600" y="2944495"/>
            <a:ext cx="1402080"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454400" y="3110230"/>
            <a:ext cx="792480" cy="337185"/>
          </a:xfrm>
          <a:prstGeom prst="rect">
            <a:avLst/>
          </a:prstGeom>
          <a:noFill/>
        </p:spPr>
        <p:txBody>
          <a:bodyPr wrap="none" rtlCol="0" anchor="t">
            <a:spAutoFit/>
          </a:bodyPr>
          <a:p>
            <a:pPr algn="l"/>
            <a:r>
              <a:rPr lang="zh-CN" altLang="en-US" sz="1600">
                <a:latin typeface="仿宋_GB2312" panose="02010609030101010101" charset="-122"/>
                <a:ea typeface="仿宋_GB2312" panose="02010609030101010101" charset="-122"/>
                <a:cs typeface="仿宋_GB2312" panose="02010609030101010101" charset="-122"/>
                <a:sym typeface="+mn-ea"/>
              </a:rPr>
              <a:t>申请人</a:t>
            </a:r>
            <a:endParaRPr lang="zh-CN" altLang="en-US" sz="1600"/>
          </a:p>
        </p:txBody>
      </p:sp>
      <p:cxnSp>
        <p:nvCxnSpPr>
          <p:cNvPr id="21" name="直接箭头连接符 20"/>
          <p:cNvCxnSpPr/>
          <p:nvPr/>
        </p:nvCxnSpPr>
        <p:spPr>
          <a:xfrm>
            <a:off x="4551680" y="3281680"/>
            <a:ext cx="807720"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60900" y="2944495"/>
            <a:ext cx="589280" cy="337185"/>
          </a:xfrm>
          <a:prstGeom prst="rect">
            <a:avLst/>
          </a:prstGeom>
          <a:noFill/>
        </p:spPr>
        <p:txBody>
          <a:bodyPr wrap="none" rtlCol="0" anchor="t">
            <a:spAutoFit/>
          </a:bodyPr>
          <a:p>
            <a:pPr algn="l"/>
            <a:r>
              <a:rPr lang="zh-CN" altLang="en-US" sz="1600">
                <a:latin typeface="仿宋_GB2312" panose="02010609030101010101" charset="-122"/>
                <a:ea typeface="仿宋_GB2312" panose="02010609030101010101" charset="-122"/>
                <a:cs typeface="仿宋_GB2312" panose="02010609030101010101" charset="-122"/>
                <a:sym typeface="+mn-ea"/>
              </a:rPr>
              <a:t>登陆</a:t>
            </a:r>
            <a:endParaRPr lang="zh-CN" altLang="en-US" sz="1600"/>
          </a:p>
        </p:txBody>
      </p:sp>
      <p:sp>
        <p:nvSpPr>
          <p:cNvPr id="11" name="对角圆角矩形 10"/>
          <p:cNvSpPr/>
          <p:nvPr/>
        </p:nvSpPr>
        <p:spPr>
          <a:xfrm>
            <a:off x="5359400" y="2961640"/>
            <a:ext cx="4898390"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5598160" y="3114040"/>
            <a:ext cx="4643755"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市住房和城乡建设局网站（</a:t>
            </a:r>
            <a:r>
              <a:rPr lang="en-US" altLang="zh-CN" sz="1600" u="sng">
                <a:solidFill>
                  <a:srgbClr val="0000FF"/>
                </a:solidFill>
                <a:latin typeface="Times New Roman" panose="02020603050405020304" charset="0"/>
                <a:ea typeface="Times New Roman" panose="02020603050405020304" charset="0"/>
                <a:cs typeface="Times New Roman" panose="02020603050405020304" charset="0"/>
                <a:sym typeface="+mn-ea"/>
              </a:rPr>
              <a:t>http://zzj.jlcity.gov.cn/</a:t>
            </a:r>
            <a:r>
              <a:rPr lang="zh-CN" altLang="en-US" sz="1600">
                <a:latin typeface="仿宋_GB2312" panose="02010609030101010101" charset="-122"/>
                <a:ea typeface="仿宋_GB2312" panose="02010609030101010101" charset="-122"/>
                <a:cs typeface="仿宋_GB2312" panose="02010609030101010101" charset="-122"/>
                <a:sym typeface="+mn-ea"/>
              </a:rPr>
              <a:t>）</a:t>
            </a:r>
            <a:endParaRPr lang="zh-CN" altLang="en-US" sz="1600"/>
          </a:p>
        </p:txBody>
      </p:sp>
      <p:cxnSp>
        <p:nvCxnSpPr>
          <p:cNvPr id="13" name="直接箭头连接符 12"/>
          <p:cNvCxnSpPr/>
          <p:nvPr/>
        </p:nvCxnSpPr>
        <p:spPr>
          <a:xfrm>
            <a:off x="7011035" y="3630930"/>
            <a:ext cx="3810" cy="461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014845" y="3693160"/>
            <a:ext cx="589280" cy="337185"/>
          </a:xfrm>
          <a:prstGeom prst="rect">
            <a:avLst/>
          </a:prstGeom>
          <a:noFill/>
        </p:spPr>
        <p:txBody>
          <a:bodyPr wrap="none" rtlCol="0" anchor="t">
            <a:spAutoFit/>
          </a:bodyPr>
          <a:p>
            <a:pPr algn="l"/>
            <a:r>
              <a:rPr lang="zh-CN" altLang="en-US" sz="1600" u="sng">
                <a:solidFill>
                  <a:srgbClr val="0000FF"/>
                </a:solidFill>
                <a:latin typeface="仿宋_GB2312" panose="02010609030101010101" charset="-122"/>
                <a:ea typeface="仿宋_GB2312" panose="02010609030101010101" charset="-122"/>
                <a:cs typeface="仿宋_GB2312" panose="02010609030101010101" charset="-122"/>
                <a:sym typeface="+mn-ea"/>
                <a:hlinkClick r:id="rId1"/>
              </a:rPr>
              <a:t>查询</a:t>
            </a:r>
            <a:endParaRPr lang="zh-CN" altLang="en-US" sz="1600"/>
          </a:p>
        </p:txBody>
      </p:sp>
      <p:sp>
        <p:nvSpPr>
          <p:cNvPr id="15" name="对角圆角矩形 14"/>
          <p:cNvSpPr/>
          <p:nvPr/>
        </p:nvSpPr>
        <p:spPr>
          <a:xfrm>
            <a:off x="3740150" y="4478020"/>
            <a:ext cx="1073150"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对角圆角矩形 15"/>
          <p:cNvSpPr/>
          <p:nvPr/>
        </p:nvSpPr>
        <p:spPr>
          <a:xfrm>
            <a:off x="5598160" y="4478020"/>
            <a:ext cx="1112520"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对角圆角矩形 16"/>
          <p:cNvSpPr/>
          <p:nvPr/>
        </p:nvSpPr>
        <p:spPr>
          <a:xfrm>
            <a:off x="7600315" y="4478020"/>
            <a:ext cx="1122045"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对角圆角矩形 18"/>
          <p:cNvSpPr/>
          <p:nvPr/>
        </p:nvSpPr>
        <p:spPr>
          <a:xfrm>
            <a:off x="1900555" y="4478020"/>
            <a:ext cx="1136015"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对角圆角矩形 19"/>
          <p:cNvSpPr/>
          <p:nvPr/>
        </p:nvSpPr>
        <p:spPr>
          <a:xfrm>
            <a:off x="9711690" y="4478020"/>
            <a:ext cx="1402080" cy="66929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9711690" y="4652645"/>
            <a:ext cx="1402080" cy="337185"/>
          </a:xfrm>
          <a:prstGeom prst="rect">
            <a:avLst/>
          </a:prstGeom>
          <a:noFill/>
        </p:spPr>
        <p:txBody>
          <a:bodyPr wrap="none" rtlCol="0" anchor="t">
            <a:spAutoFit/>
          </a:bodyPr>
          <a:p>
            <a:r>
              <a:rPr lang="zh-CN" altLang="en-US" sz="1600">
                <a:latin typeface="仿宋_GB2312" panose="02010609030101010101" charset="-122"/>
                <a:ea typeface="仿宋_GB2312" panose="02010609030101010101" charset="-122"/>
                <a:cs typeface="仿宋_GB2312" panose="02010609030101010101" charset="-122"/>
                <a:sym typeface="+mn-ea"/>
              </a:rPr>
              <a:t>相关政策法规</a:t>
            </a:r>
            <a:endParaRPr lang="zh-CN" altLang="en-US" sz="1600"/>
          </a:p>
        </p:txBody>
      </p:sp>
      <p:sp>
        <p:nvSpPr>
          <p:cNvPr id="23" name="文本框 22"/>
          <p:cNvSpPr txBox="1"/>
          <p:nvPr/>
        </p:nvSpPr>
        <p:spPr>
          <a:xfrm>
            <a:off x="7663815" y="4651375"/>
            <a:ext cx="995680" cy="337185"/>
          </a:xfrm>
          <a:prstGeom prst="rect">
            <a:avLst/>
          </a:prstGeom>
          <a:noFill/>
        </p:spPr>
        <p:txBody>
          <a:bodyPr wrap="none" rtlCol="0" anchor="t">
            <a:spAutoFit/>
          </a:bodyPr>
          <a:p>
            <a:pPr algn="l"/>
            <a:r>
              <a:rPr lang="zh-CN" altLang="en-US" sz="1600">
                <a:latin typeface="仿宋_GB2312" panose="02010609030101010101" charset="-122"/>
                <a:ea typeface="仿宋_GB2312" panose="02010609030101010101" charset="-122"/>
                <a:cs typeface="仿宋_GB2312" panose="02010609030101010101" charset="-122"/>
                <a:sym typeface="+mn-ea"/>
              </a:rPr>
              <a:t>配租结果</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24" name="文本框 23"/>
          <p:cNvSpPr txBox="1"/>
          <p:nvPr/>
        </p:nvSpPr>
        <p:spPr>
          <a:xfrm>
            <a:off x="5656580" y="4652645"/>
            <a:ext cx="995680" cy="337185"/>
          </a:xfrm>
          <a:prstGeom prst="rect">
            <a:avLst/>
          </a:prstGeom>
          <a:noFill/>
        </p:spPr>
        <p:txBody>
          <a:bodyPr wrap="none" rtlCol="0" anchor="t">
            <a:spAutoFit/>
          </a:bodyPr>
          <a:p>
            <a:pPr algn="l"/>
            <a:r>
              <a:rPr lang="zh-CN" altLang="en-US" sz="1600">
                <a:latin typeface="仿宋_GB2312" panose="02010609030101010101" charset="-122"/>
                <a:ea typeface="仿宋_GB2312" panose="02010609030101010101" charset="-122"/>
                <a:cs typeface="仿宋_GB2312" panose="02010609030101010101" charset="-122"/>
                <a:sym typeface="+mn-ea"/>
              </a:rPr>
              <a:t>房源明细</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25" name="文本框 24"/>
          <p:cNvSpPr txBox="1"/>
          <p:nvPr/>
        </p:nvSpPr>
        <p:spPr>
          <a:xfrm>
            <a:off x="3817620" y="4643755"/>
            <a:ext cx="995680" cy="337185"/>
          </a:xfrm>
          <a:prstGeom prst="rect">
            <a:avLst/>
          </a:prstGeom>
          <a:noFill/>
        </p:spPr>
        <p:txBody>
          <a:bodyPr wrap="none" rtlCol="0" anchor="t">
            <a:spAutoFit/>
          </a:bodyPr>
          <a:p>
            <a:pPr algn="l"/>
            <a:r>
              <a:rPr lang="zh-CN" altLang="en-US" sz="1600">
                <a:latin typeface="仿宋_GB2312" panose="02010609030101010101" charset="-122"/>
                <a:ea typeface="仿宋_GB2312" panose="02010609030101010101" charset="-122"/>
                <a:cs typeface="仿宋_GB2312" panose="02010609030101010101" charset="-122"/>
                <a:sym typeface="+mn-ea"/>
              </a:rPr>
              <a:t>配租名单</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sp>
        <p:nvSpPr>
          <p:cNvPr id="27" name="文本框 26"/>
          <p:cNvSpPr txBox="1"/>
          <p:nvPr/>
        </p:nvSpPr>
        <p:spPr>
          <a:xfrm>
            <a:off x="2040890" y="4643755"/>
            <a:ext cx="995680" cy="337185"/>
          </a:xfrm>
          <a:prstGeom prst="rect">
            <a:avLst/>
          </a:prstGeom>
          <a:noFill/>
        </p:spPr>
        <p:txBody>
          <a:bodyPr wrap="none" rtlCol="0" anchor="t">
            <a:spAutoFit/>
          </a:bodyPr>
          <a:p>
            <a:pPr algn="l"/>
            <a:r>
              <a:rPr lang="zh-CN" altLang="en-US" sz="1600">
                <a:latin typeface="仿宋_GB2312" panose="02010609030101010101" charset="-122"/>
                <a:ea typeface="仿宋_GB2312" panose="02010609030101010101" charset="-122"/>
                <a:cs typeface="仿宋_GB2312" panose="02010609030101010101" charset="-122"/>
                <a:sym typeface="+mn-ea"/>
              </a:rPr>
              <a:t>轮候名册</a:t>
            </a:r>
            <a:endParaRPr lang="zh-CN" altLang="en-US" sz="1600">
              <a:latin typeface="仿宋_GB2312" panose="02010609030101010101" charset="-122"/>
              <a:ea typeface="仿宋_GB2312" panose="02010609030101010101" charset="-122"/>
              <a:cs typeface="仿宋_GB2312" panose="02010609030101010101" charset="-122"/>
              <a:sym typeface="+mn-ea"/>
            </a:endParaRPr>
          </a:p>
        </p:txBody>
      </p:sp>
      <p:cxnSp>
        <p:nvCxnSpPr>
          <p:cNvPr id="28" name="直接连接符 27"/>
          <p:cNvCxnSpPr/>
          <p:nvPr/>
        </p:nvCxnSpPr>
        <p:spPr>
          <a:xfrm flipH="1">
            <a:off x="2473960" y="4096385"/>
            <a:ext cx="7955915"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2473960" y="4096385"/>
            <a:ext cx="635" cy="379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243070" y="4096385"/>
            <a:ext cx="3810" cy="38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094095" y="4096385"/>
            <a:ext cx="3810" cy="38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0426065" y="4096385"/>
            <a:ext cx="3810" cy="38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8142605" y="4096385"/>
            <a:ext cx="3810" cy="381635"/>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图片 17" descr="T7`9JP]%Z[@4@VOEK_RQ_}C"/>
          <p:cNvPicPr>
            <a:picLocks noChangeAspect="1"/>
          </p:cNvPicPr>
          <p:nvPr/>
        </p:nvPicPr>
        <p:blipFill>
          <a:blip r:embed="rId2"/>
          <a:stretch>
            <a:fillRect/>
          </a:stretch>
        </p:blipFill>
        <p:spPr>
          <a:xfrm>
            <a:off x="7808595" y="1444625"/>
            <a:ext cx="3381375" cy="1146175"/>
          </a:xfrm>
          <a:prstGeom prst="rect">
            <a:avLst/>
          </a:prstGeom>
        </p:spPr>
      </p:pic>
      <p:pic>
        <p:nvPicPr>
          <p:cNvPr id="32" name="图片 31"/>
          <p:cNvPicPr>
            <a:picLocks noChangeAspect="1"/>
          </p:cNvPicPr>
          <p:nvPr/>
        </p:nvPicPr>
        <p:blipFill>
          <a:blip r:embed="rId3"/>
          <a:stretch>
            <a:fillRect/>
          </a:stretch>
        </p:blipFill>
        <p:spPr>
          <a:xfrm>
            <a:off x="800100" y="2427605"/>
            <a:ext cx="1670050" cy="2002155"/>
          </a:xfrm>
          <a:prstGeom prst="rect">
            <a:avLst/>
          </a:prstGeom>
        </p:spPr>
      </p:pic>
      <p:pic>
        <p:nvPicPr>
          <p:cNvPr id="35" name="图片 34"/>
          <p:cNvPicPr>
            <a:picLocks noChangeAspect="1"/>
          </p:cNvPicPr>
          <p:nvPr/>
        </p:nvPicPr>
        <p:blipFill>
          <a:blip r:embed="rId4"/>
          <a:stretch>
            <a:fillRect/>
          </a:stretch>
        </p:blipFill>
        <p:spPr>
          <a:xfrm>
            <a:off x="5598160" y="5232400"/>
            <a:ext cx="5641975" cy="1626235"/>
          </a:xfrm>
          <a:prstGeom prst="rect">
            <a:avLst/>
          </a:prstGeom>
        </p:spPr>
      </p:pic>
    </p:spTree>
    <p:custDataLst>
      <p:tags r:id="rId5"/>
    </p:custDataLst>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25320" y="443230"/>
            <a:ext cx="7942580" cy="441960"/>
          </a:xfrm>
        </p:spPr>
        <p:txBody>
          <a:bodyPr>
            <a:normAutofit fontScale="90000"/>
          </a:bodyPr>
          <a:p>
            <a:pPr algn="ctr"/>
            <a:r>
              <a:rPr lang="zh-CN" altLang="en-US">
                <a:latin typeface="黑体" panose="02010609060101010101" charset="-122"/>
                <a:ea typeface="黑体" panose="02010609060101010101" charset="-122"/>
              </a:rPr>
              <a:t>吉林市公租房配租暂行办法</a:t>
            </a:r>
            <a:endParaRPr lang="zh-CN" altLang="en-US">
              <a:latin typeface="黑体" panose="02010609060101010101" charset="-122"/>
              <a:ea typeface="黑体" panose="02010609060101010101" charset="-122"/>
            </a:endParaRPr>
          </a:p>
        </p:txBody>
      </p:sp>
      <p:sp>
        <p:nvSpPr>
          <p:cNvPr id="3" name="内容占位符 2"/>
          <p:cNvSpPr>
            <a:spLocks noGrp="1"/>
          </p:cNvSpPr>
          <p:nvPr>
            <p:ph idx="1"/>
          </p:nvPr>
        </p:nvSpPr>
        <p:spPr>
          <a:xfrm>
            <a:off x="1238250" y="885190"/>
            <a:ext cx="10283825" cy="5388610"/>
          </a:xfrm>
        </p:spPr>
        <p:txBody>
          <a:bodyPr/>
          <a:p>
            <a:r>
              <a:rPr lang="zh-CN" altLang="en-US">
                <a:latin typeface="仿宋_GB2312" panose="02010609030101010101" charset="-122"/>
                <a:ea typeface="仿宋_GB2312" panose="02010609030101010101" charset="-122"/>
              </a:rPr>
              <a:t>一、基本原则</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二、申请条件</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三、申请时间</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四、申请方式</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五、申请材料</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六、审核程序</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七、相关规定</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八、配租程序</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九、入户办理</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十、违规处理</a:t>
            </a:r>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rPr>
              <a:t>十一、其他事项</a:t>
            </a:r>
            <a:endParaRPr lang="zh-CN" altLang="en-US">
              <a:latin typeface="仿宋_GB2312" panose="02010609030101010101" charset="-122"/>
              <a:ea typeface="仿宋_GB2312" panose="02010609030101010101" charset="-122"/>
            </a:endParaRPr>
          </a:p>
        </p:txBody>
      </p:sp>
      <p:pic>
        <p:nvPicPr>
          <p:cNvPr id="4" name="图片 3"/>
          <p:cNvPicPr>
            <a:picLocks noChangeAspect="1"/>
          </p:cNvPicPr>
          <p:nvPr/>
        </p:nvPicPr>
        <p:blipFill>
          <a:blip r:embed="rId1"/>
          <a:stretch>
            <a:fillRect/>
          </a:stretch>
        </p:blipFill>
        <p:spPr>
          <a:xfrm>
            <a:off x="4017645" y="1270000"/>
            <a:ext cx="6788785" cy="4066540"/>
          </a:xfrm>
          <a:prstGeom prst="rect">
            <a:avLst/>
          </a:prstGeom>
        </p:spPr>
      </p:pic>
    </p:spTree>
    <p:custDataLst>
      <p:tags r:id="rId2"/>
    </p:custDataLst>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2845" y="443230"/>
            <a:ext cx="10349230" cy="1099185"/>
          </a:xfrm>
        </p:spPr>
        <p:txBody>
          <a:bodyPr>
            <a:normAutofit/>
          </a:bodyPr>
          <a:p>
            <a:r>
              <a:rPr sz="3200">
                <a:latin typeface="黑体" panose="02010609060101010101" charset="-122"/>
                <a:ea typeface="黑体" panose="02010609060101010101" charset="-122"/>
                <a:sym typeface="+mn-ea"/>
              </a:rPr>
              <a:t>一、配租原则</a:t>
            </a:r>
            <a:br>
              <a:rPr lang="zh-CN" altLang="en-US">
                <a:latin typeface="仿宋_GB2312" panose="02010609030101010101" charset="-122"/>
                <a:ea typeface="仿宋_GB2312" panose="02010609030101010101" charset="-122"/>
              </a:rPr>
            </a:br>
            <a:endParaRPr lang="zh-CN" altLang="en-US">
              <a:latin typeface="仿宋_GB2312" panose="02010609030101010101" charset="-122"/>
              <a:ea typeface="仿宋_GB2312" panose="02010609030101010101" charset="-122"/>
            </a:endParaRPr>
          </a:p>
        </p:txBody>
      </p:sp>
      <p:sp>
        <p:nvSpPr>
          <p:cNvPr id="3" name="内容占位符 2"/>
          <p:cNvSpPr>
            <a:spLocks noGrp="1"/>
          </p:cNvSpPr>
          <p:nvPr>
            <p:ph idx="1"/>
          </p:nvPr>
        </p:nvSpPr>
        <p:spPr>
          <a:xfrm>
            <a:off x="591820" y="1600835"/>
            <a:ext cx="10852150" cy="3865880"/>
          </a:xfrm>
        </p:spPr>
        <p:txBody>
          <a:bodyPr/>
          <a:p>
            <a:endParaRPr lang="zh-CN" altLang="en-US">
              <a:latin typeface="仿宋_GB2312" panose="02010609030101010101" charset="-122"/>
              <a:ea typeface="仿宋_GB2312" panose="02010609030101010101" charset="-122"/>
            </a:endParaRPr>
          </a:p>
          <a:p>
            <a:endParaRPr lang="zh-CN" altLang="en-US">
              <a:latin typeface="仿宋_GB2312" panose="02010609030101010101" charset="-122"/>
              <a:ea typeface="仿宋_GB2312" panose="02010609030101010101" charset="-122"/>
            </a:endParaRPr>
          </a:p>
        </p:txBody>
      </p:sp>
      <p:sp>
        <p:nvSpPr>
          <p:cNvPr id="9" name="燕尾形 8"/>
          <p:cNvSpPr/>
          <p:nvPr/>
        </p:nvSpPr>
        <p:spPr>
          <a:xfrm>
            <a:off x="5017770" y="2703830"/>
            <a:ext cx="2156460" cy="1449070"/>
          </a:xfrm>
          <a:prstGeom prst="chevr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其他保障家庭</a:t>
            </a:r>
            <a:endParaRPr lang="zh-CN" altLang="en-US">
              <a:latin typeface="仿宋_GB2312" panose="02010609030101010101" charset="-122"/>
              <a:ea typeface="仿宋_GB2312" panose="02010609030101010101" charset="-122"/>
              <a:sym typeface="+mn-ea"/>
            </a:endParaRPr>
          </a:p>
        </p:txBody>
      </p:sp>
      <p:sp>
        <p:nvSpPr>
          <p:cNvPr id="8" name="五边形 7"/>
          <p:cNvSpPr/>
          <p:nvPr/>
        </p:nvSpPr>
        <p:spPr>
          <a:xfrm>
            <a:off x="1537335" y="2703830"/>
            <a:ext cx="3367405" cy="144970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城镇低收入家庭、城镇最低生活保障家庭、城镇特困人员救助供养对象</a:t>
            </a:r>
            <a:endParaRPr lang="zh-CN" altLang="en-US">
              <a:latin typeface="仿宋_GB2312" panose="02010609030101010101" charset="-122"/>
              <a:ea typeface="仿宋_GB2312" panose="02010609030101010101" charset="-122"/>
              <a:sym typeface="+mn-ea"/>
            </a:endParaRPr>
          </a:p>
        </p:txBody>
      </p:sp>
      <p:sp>
        <p:nvSpPr>
          <p:cNvPr id="5" name="矩形 4"/>
          <p:cNvSpPr/>
          <p:nvPr/>
        </p:nvSpPr>
        <p:spPr>
          <a:xfrm>
            <a:off x="2295525" y="1504950"/>
            <a:ext cx="1097280"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zh-CN" altLang="en-US" sz="7200" b="1">
                <a:solidFill>
                  <a:schemeClr val="accent4"/>
                </a:solidFill>
                <a:effectLst>
                  <a:outerShdw dist="38100" dir="2640000" algn="bl" rotWithShape="0">
                    <a:schemeClr val="tx2">
                      <a:lumMod val="75000"/>
                    </a:schemeClr>
                  </a:outerShdw>
                </a:effectLst>
                <a:latin typeface="仿宋_GB2312" panose="02010609030101010101" charset="-122"/>
                <a:ea typeface="仿宋_GB2312" panose="02010609030101010101" charset="-122"/>
              </a:rPr>
              <a:t>主</a:t>
            </a:r>
            <a:endParaRPr lang="zh-CN" altLang="en-US" sz="7200" b="1">
              <a:solidFill>
                <a:schemeClr val="accent4"/>
              </a:solidFill>
              <a:effectLst>
                <a:outerShdw dist="38100" dir="2640000" algn="bl" rotWithShape="0">
                  <a:schemeClr val="tx2">
                    <a:lumMod val="75000"/>
                  </a:schemeClr>
                </a:outerShdw>
              </a:effectLst>
              <a:latin typeface="仿宋_GB2312" panose="02010609030101010101" charset="-122"/>
              <a:ea typeface="仿宋_GB2312" panose="02010609030101010101" charset="-122"/>
            </a:endParaRPr>
          </a:p>
        </p:txBody>
      </p:sp>
      <p:sp>
        <p:nvSpPr>
          <p:cNvPr id="6" name="矩形 5"/>
          <p:cNvSpPr/>
          <p:nvPr/>
        </p:nvSpPr>
        <p:spPr>
          <a:xfrm>
            <a:off x="5292090" y="1504950"/>
            <a:ext cx="1097280" cy="1198880"/>
          </a:xfrm>
          <a:prstGeom prst="rect">
            <a:avLst/>
          </a:prstGeom>
          <a:noFill/>
          <a:ln>
            <a:noFill/>
          </a:ln>
        </p:spPr>
        <p:txBody>
          <a:bodyPr wrap="none" rtlCol="0" anchor="t">
            <a:spAutoFit/>
            <a:scene3d>
              <a:camera prst="orthographicFront"/>
              <a:lightRig rig="threePt" dir="t"/>
            </a:scene3d>
          </a:bodyPr>
          <a:p>
            <a:pPr algn="ctr"/>
            <a:r>
              <a:rPr lang="zh-CN" altLang="en-US" sz="7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仿宋_GB2312" panose="02010609030101010101" charset="-122"/>
                <a:ea typeface="仿宋_GB2312" panose="02010609030101010101" charset="-122"/>
              </a:rPr>
              <a:t>辅</a:t>
            </a:r>
            <a:endParaRPr lang="zh-CN" altLang="en-US" sz="7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仿宋_GB2312" panose="02010609030101010101" charset="-122"/>
              <a:ea typeface="仿宋_GB2312" panose="02010609030101010101" charset="-122"/>
            </a:endParaRPr>
          </a:p>
        </p:txBody>
      </p:sp>
      <p:pic>
        <p:nvPicPr>
          <p:cNvPr id="4" name="图片 3"/>
          <p:cNvPicPr>
            <a:picLocks noChangeAspect="1"/>
          </p:cNvPicPr>
          <p:nvPr/>
        </p:nvPicPr>
        <p:blipFill>
          <a:blip r:embed="rId1"/>
          <a:stretch>
            <a:fillRect/>
          </a:stretch>
        </p:blipFill>
        <p:spPr>
          <a:xfrm>
            <a:off x="7875905" y="657860"/>
            <a:ext cx="2952115" cy="1847850"/>
          </a:xfrm>
          <a:prstGeom prst="rect">
            <a:avLst/>
          </a:prstGeom>
        </p:spPr>
      </p:pic>
      <p:sp>
        <p:nvSpPr>
          <p:cNvPr id="13" name="横卷形 12"/>
          <p:cNvSpPr/>
          <p:nvPr/>
        </p:nvSpPr>
        <p:spPr>
          <a:xfrm>
            <a:off x="7464425" y="2637790"/>
            <a:ext cx="3874135" cy="678815"/>
          </a:xfrm>
          <a:prstGeom prst="horizontalScroll">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08305" algn="l"/>
            <a:r>
              <a:rPr lang="zh-CN">
                <a:solidFill>
                  <a:schemeClr val="tx1"/>
                </a:solidFill>
                <a:latin typeface="仿宋_GB2312" panose="02010609030101010101" charset="-122"/>
                <a:ea typeface="仿宋_GB2312" panose="02010609030101010101" charset="-122"/>
                <a:sym typeface="+mn-ea"/>
              </a:rPr>
              <a:t>（一）</a:t>
            </a:r>
            <a:r>
              <a:rPr lang="zh-CN">
                <a:solidFill>
                  <a:schemeClr val="tx1"/>
                </a:solidFill>
                <a:latin typeface="仿宋_GB2312" panose="02010609030101010101" charset="-122"/>
                <a:ea typeface="仿宋_GB2312" panose="02010609030101010101" charset="-122"/>
                <a:cs typeface="仿宋_GB2312" panose="02010609030101010101" charset="-122"/>
                <a:sym typeface="+mn-ea"/>
              </a:rPr>
              <a:t>房源分组，适当调剂。</a:t>
            </a:r>
            <a:endParaRPr lang="zh-CN" altLang="en-US">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4" name="横卷形 13"/>
          <p:cNvSpPr/>
          <p:nvPr/>
        </p:nvSpPr>
        <p:spPr>
          <a:xfrm>
            <a:off x="7464425" y="3316605"/>
            <a:ext cx="3874135" cy="678815"/>
          </a:xfrm>
          <a:prstGeom prst="horizontalScroll">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340360"/>
            <a:r>
              <a:rPr lang="zh-CN">
                <a:solidFill>
                  <a:schemeClr val="tx1"/>
                </a:solidFill>
                <a:latin typeface="仿宋_GB2312" panose="02010609030101010101" charset="-122"/>
                <a:ea typeface="仿宋_GB2312" panose="02010609030101010101" charset="-122"/>
                <a:sym typeface="+mn-ea"/>
              </a:rPr>
              <a:t>（二）家庭</a:t>
            </a:r>
            <a:r>
              <a:rPr lang="zh-CN">
                <a:solidFill>
                  <a:schemeClr val="tx1"/>
                </a:solidFill>
                <a:latin typeface="仿宋_GB2312" panose="02010609030101010101" charset="-122"/>
                <a:ea typeface="仿宋_GB2312" panose="02010609030101010101" charset="-122"/>
                <a:cs typeface="仿宋_GB2312" panose="02010609030101010101" charset="-122"/>
                <a:sym typeface="+mn-ea"/>
              </a:rPr>
              <a:t>分类，分组保障。</a:t>
            </a:r>
            <a:endParaRPr lang="zh-CN" altLang="en-US">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5" name="横卷形 14"/>
          <p:cNvSpPr/>
          <p:nvPr/>
        </p:nvSpPr>
        <p:spPr>
          <a:xfrm>
            <a:off x="7464425" y="3995420"/>
            <a:ext cx="3874135" cy="678815"/>
          </a:xfrm>
          <a:prstGeom prst="horizontalScroll">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
            <a:pPr marL="138430" indent="-138430"/>
            <a:r>
              <a:rPr lang="en-US" altLang="zh-CN">
                <a:solidFill>
                  <a:schemeClr val="tx1"/>
                </a:solidFill>
                <a:latin typeface="仿宋_GB2312" panose="02010609030101010101" charset="-122"/>
                <a:ea typeface="仿宋_GB2312" panose="02010609030101010101" charset="-122"/>
                <a:sym typeface="+mn-ea"/>
              </a:rPr>
              <a:t>   </a:t>
            </a:r>
            <a:r>
              <a:rPr lang="zh-CN">
                <a:solidFill>
                  <a:schemeClr val="tx1"/>
                </a:solidFill>
                <a:latin typeface="仿宋_GB2312" panose="02010609030101010101" charset="-122"/>
                <a:ea typeface="仿宋_GB2312" panose="02010609030101010101" charset="-122"/>
                <a:sym typeface="+mn-ea"/>
              </a:rPr>
              <a:t>（三）</a:t>
            </a:r>
            <a:r>
              <a:rPr lang="zh-CN">
                <a:solidFill>
                  <a:schemeClr val="tx1"/>
                </a:solidFill>
                <a:latin typeface="仿宋_GB2312" panose="02010609030101010101" charset="-122"/>
                <a:ea typeface="仿宋_GB2312" panose="02010609030101010101" charset="-122"/>
                <a:cs typeface="仿宋_GB2312" panose="02010609030101010101" charset="-122"/>
                <a:sym typeface="+mn-ea"/>
              </a:rPr>
              <a:t>随机排序，</a:t>
            </a:r>
            <a:r>
              <a:rPr lang="zh-CN">
                <a:solidFill>
                  <a:schemeClr val="tx1"/>
                </a:solidFill>
                <a:latin typeface="仿宋_GB2312" panose="02010609030101010101" charset="-122"/>
                <a:ea typeface="仿宋_GB2312" panose="02010609030101010101" charset="-122"/>
                <a:sym typeface="+mn-ea"/>
              </a:rPr>
              <a:t>依序</a:t>
            </a:r>
            <a:r>
              <a:rPr lang="zh-CN">
                <a:solidFill>
                  <a:schemeClr val="tx1"/>
                </a:solidFill>
                <a:latin typeface="仿宋_GB2312" panose="02010609030101010101" charset="-122"/>
                <a:ea typeface="仿宋_GB2312" panose="02010609030101010101" charset="-122"/>
                <a:cs typeface="仿宋_GB2312" panose="02010609030101010101" charset="-122"/>
                <a:sym typeface="+mn-ea"/>
              </a:rPr>
              <a:t>轮候。</a:t>
            </a:r>
            <a:endParaRPr lang="zh-CN" altLang="en-US">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6" name="横卷形 15"/>
          <p:cNvSpPr/>
          <p:nvPr/>
        </p:nvSpPr>
        <p:spPr>
          <a:xfrm>
            <a:off x="7464425" y="5353050"/>
            <a:ext cx="3874135" cy="678815"/>
          </a:xfrm>
          <a:prstGeom prst="horizontalScroll">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08305" algn="l"/>
            <a:r>
              <a:rPr lang="zh-CN">
                <a:solidFill>
                  <a:schemeClr val="tx1"/>
                </a:solidFill>
                <a:latin typeface="仿宋_GB2312" panose="02010609030101010101" charset="-122"/>
                <a:ea typeface="仿宋_GB2312" panose="02010609030101010101" charset="-122"/>
                <a:cs typeface="仿宋_GB2312" panose="02010609030101010101" charset="-122"/>
                <a:sym typeface="+mn-ea"/>
              </a:rPr>
              <a:t>（</a:t>
            </a:r>
            <a:r>
              <a:rPr lang="zh-CN">
                <a:solidFill>
                  <a:schemeClr val="tx1"/>
                </a:solidFill>
                <a:latin typeface="仿宋_GB2312" panose="02010609030101010101" charset="-122"/>
                <a:ea typeface="仿宋_GB2312" panose="02010609030101010101" charset="-122"/>
                <a:sym typeface="+mn-ea"/>
              </a:rPr>
              <a:t>五</a:t>
            </a:r>
            <a:r>
              <a:rPr lang="zh-CN">
                <a:solidFill>
                  <a:schemeClr val="tx1"/>
                </a:solidFill>
                <a:latin typeface="仿宋_GB2312" panose="02010609030101010101" charset="-122"/>
                <a:ea typeface="仿宋_GB2312" panose="02010609030101010101" charset="-122"/>
                <a:cs typeface="仿宋_GB2312" panose="02010609030101010101" charset="-122"/>
                <a:sym typeface="+mn-ea"/>
              </a:rPr>
              <a:t>）公开透明，多方监督。</a:t>
            </a:r>
            <a:endParaRPr lang="zh-CN" altLang="en-US">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
        <p:nvSpPr>
          <p:cNvPr id="17" name="横卷形 16"/>
          <p:cNvSpPr/>
          <p:nvPr/>
        </p:nvSpPr>
        <p:spPr>
          <a:xfrm>
            <a:off x="7464425" y="4674235"/>
            <a:ext cx="3874135" cy="678815"/>
          </a:xfrm>
          <a:prstGeom prst="horizontalScroll">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08305" algn="l"/>
            <a:r>
              <a:rPr lang="zh-CN">
                <a:solidFill>
                  <a:schemeClr val="tx1"/>
                </a:solidFill>
                <a:latin typeface="仿宋_GB2312" panose="02010609030101010101" charset="-122"/>
                <a:ea typeface="仿宋_GB2312" panose="02010609030101010101" charset="-122"/>
                <a:cs typeface="仿宋_GB2312" panose="02010609030101010101" charset="-122"/>
                <a:sym typeface="+mn-ea"/>
              </a:rPr>
              <a:t>（</a:t>
            </a:r>
            <a:r>
              <a:rPr lang="zh-CN">
                <a:solidFill>
                  <a:schemeClr val="tx1"/>
                </a:solidFill>
                <a:latin typeface="仿宋_GB2312" panose="02010609030101010101" charset="-122"/>
                <a:ea typeface="仿宋_GB2312" panose="02010609030101010101" charset="-122"/>
                <a:sym typeface="+mn-ea"/>
              </a:rPr>
              <a:t>四</a:t>
            </a:r>
            <a:r>
              <a:rPr lang="zh-CN">
                <a:solidFill>
                  <a:schemeClr val="tx1"/>
                </a:solidFill>
                <a:latin typeface="仿宋_GB2312" panose="02010609030101010101" charset="-122"/>
                <a:ea typeface="仿宋_GB2312" panose="02010609030101010101" charset="-122"/>
                <a:cs typeface="仿宋_GB2312" panose="02010609030101010101" charset="-122"/>
                <a:sym typeface="+mn-ea"/>
              </a:rPr>
              <a:t>）序号唯一，</a:t>
            </a:r>
            <a:r>
              <a:rPr lang="zh-CN">
                <a:solidFill>
                  <a:schemeClr val="tx1"/>
                </a:solidFill>
                <a:latin typeface="仿宋_GB2312" panose="02010609030101010101" charset="-122"/>
                <a:ea typeface="仿宋_GB2312" panose="02010609030101010101" charset="-122"/>
                <a:sym typeface="+mn-ea"/>
              </a:rPr>
              <a:t>抽签配租。</a:t>
            </a:r>
            <a:endParaRPr lang="zh-CN" altLang="en-US">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pic>
        <p:nvPicPr>
          <p:cNvPr id="19" name="图片 18"/>
          <p:cNvPicPr>
            <a:picLocks noChangeAspect="1"/>
          </p:cNvPicPr>
          <p:nvPr/>
        </p:nvPicPr>
        <p:blipFill>
          <a:blip r:embed="rId2"/>
          <a:stretch>
            <a:fillRect/>
          </a:stretch>
        </p:blipFill>
        <p:spPr>
          <a:xfrm>
            <a:off x="6412230" y="2637790"/>
            <a:ext cx="762000" cy="1614805"/>
          </a:xfrm>
          <a:prstGeom prst="rect">
            <a:avLst/>
          </a:prstGeom>
        </p:spPr>
      </p:pic>
    </p:spTree>
    <p:custDataLst>
      <p:tags r:id="rId3"/>
    </p:custDataLst>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latin typeface="仿宋_GB2312" panose="02010609030101010101" charset="-122"/>
                <a:ea typeface="仿宋_GB2312" panose="02010609030101010101" charset="-122"/>
                <a:sym typeface="+mn-ea"/>
              </a:rPr>
              <a:t>（一）</a:t>
            </a:r>
            <a:r>
              <a:rPr>
                <a:latin typeface="仿宋_GB2312" panose="02010609030101010101" charset="-122"/>
                <a:ea typeface="仿宋_GB2312" panose="02010609030101010101" charset="-122"/>
                <a:cs typeface="仿宋_GB2312" panose="02010609030101010101" charset="-122"/>
                <a:sym typeface="+mn-ea"/>
              </a:rPr>
              <a:t>房源分组，适当调剂。</a:t>
            </a:r>
            <a:endParaRPr lang="zh-CN" altLang="en-US">
              <a:latin typeface="仿宋_GB2312" panose="02010609030101010101" charset="-122"/>
              <a:ea typeface="仿宋_GB2312" panose="02010609030101010101" charset="-122"/>
            </a:endParaRPr>
          </a:p>
        </p:txBody>
      </p:sp>
      <p:sp>
        <p:nvSpPr>
          <p:cNvPr id="4" name="文本框 3"/>
          <p:cNvSpPr txBox="1"/>
          <p:nvPr/>
        </p:nvSpPr>
        <p:spPr>
          <a:xfrm>
            <a:off x="2889885" y="4866640"/>
            <a:ext cx="3539490" cy="645160"/>
          </a:xfrm>
          <a:prstGeom prst="rect">
            <a:avLst/>
          </a:prstGeom>
          <a:noFill/>
        </p:spPr>
        <p:txBody>
          <a:bodyPr wrap="square" rtlCol="0" anchor="t">
            <a:spAutoFit/>
          </a:bodyPr>
          <a:p>
            <a:endParaRPr lang="zh-CN" altLang="en-US">
              <a:latin typeface="仿宋_GB2312" panose="02010609030101010101" charset="-122"/>
              <a:ea typeface="仿宋_GB2312" panose="02010609030101010101" charset="-122"/>
            </a:endParaRPr>
          </a:p>
          <a:p>
            <a:r>
              <a:rPr lang="zh-CN" altLang="en-US">
                <a:latin typeface="仿宋_GB2312" panose="02010609030101010101" charset="-122"/>
                <a:ea typeface="仿宋_GB2312" panose="02010609030101010101" charset="-122"/>
                <a:sym typeface="+mn-ea"/>
              </a:rPr>
              <a:t>具体分组视房源情况适当调剂。</a:t>
            </a:r>
            <a:endParaRPr lang="zh-CN" altLang="en-US">
              <a:latin typeface="仿宋_GB2312" panose="02010609030101010101" charset="-122"/>
              <a:ea typeface="仿宋_GB2312" panose="02010609030101010101" charset="-122"/>
            </a:endParaRPr>
          </a:p>
        </p:txBody>
      </p:sp>
      <p:sp>
        <p:nvSpPr>
          <p:cNvPr id="5" name="圆角矩形 4"/>
          <p:cNvSpPr/>
          <p:nvPr/>
        </p:nvSpPr>
        <p:spPr>
          <a:xfrm>
            <a:off x="1129030" y="2765425"/>
            <a:ext cx="756285" cy="8350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rPr>
              <a:t>配租房源</a:t>
            </a:r>
            <a:endParaRPr lang="zh-CN" altLang="en-US">
              <a:latin typeface="仿宋_GB2312" panose="02010609030101010101" charset="-122"/>
              <a:ea typeface="仿宋_GB2312" panose="02010609030101010101" charset="-122"/>
            </a:endParaRPr>
          </a:p>
        </p:txBody>
      </p:sp>
      <p:sp>
        <p:nvSpPr>
          <p:cNvPr id="6" name="文本框 5"/>
          <p:cNvSpPr txBox="1"/>
          <p:nvPr/>
        </p:nvSpPr>
        <p:spPr>
          <a:xfrm>
            <a:off x="669925" y="1102995"/>
            <a:ext cx="10469880" cy="368300"/>
          </a:xfrm>
          <a:prstGeom prst="rect">
            <a:avLst/>
          </a:prstGeom>
          <a:noFill/>
        </p:spPr>
        <p:txBody>
          <a:bodyPr wrap="none" rtlCol="0" anchor="t">
            <a:spAutoFit/>
          </a:bodyPr>
          <a:p>
            <a:pPr algn="l"/>
            <a:r>
              <a:rPr lang="zh-CN" altLang="en-US">
                <a:latin typeface="仿宋_GB2312" panose="02010609030101010101" charset="-122"/>
                <a:ea typeface="仿宋_GB2312" panose="02010609030101010101" charset="-122"/>
                <a:sym typeface="+mn-ea"/>
              </a:rPr>
              <a:t>根据房源楼层、有无电梯等情况，将房源分为四组：优选房源、非优选房源、优先房源、非优先房源。</a:t>
            </a:r>
            <a:endParaRPr lang="zh-CN" altLang="en-US">
              <a:latin typeface="仿宋_GB2312" panose="02010609030101010101" charset="-122"/>
              <a:ea typeface="仿宋_GB2312" panose="02010609030101010101" charset="-122"/>
              <a:sym typeface="+mn-ea"/>
            </a:endParaRPr>
          </a:p>
        </p:txBody>
      </p:sp>
      <p:cxnSp>
        <p:nvCxnSpPr>
          <p:cNvPr id="7" name="直接连接符 6"/>
          <p:cNvCxnSpPr/>
          <p:nvPr/>
        </p:nvCxnSpPr>
        <p:spPr>
          <a:xfrm>
            <a:off x="1885315" y="3176270"/>
            <a:ext cx="42291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08225" y="2223770"/>
            <a:ext cx="0" cy="1905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17750" y="2858135"/>
            <a:ext cx="34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308225" y="3493770"/>
            <a:ext cx="34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08225" y="4129405"/>
            <a:ext cx="34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17750" y="2223770"/>
            <a:ext cx="34417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同侧圆角矩形 13"/>
          <p:cNvSpPr/>
          <p:nvPr/>
        </p:nvSpPr>
        <p:spPr>
          <a:xfrm>
            <a:off x="2651760" y="202247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优选房源</a:t>
            </a:r>
            <a:endParaRPr lang="zh-CN" altLang="en-US">
              <a:latin typeface="仿宋_GB2312" panose="02010609030101010101" charset="-122"/>
              <a:ea typeface="仿宋_GB2312" panose="02010609030101010101" charset="-122"/>
              <a:sym typeface="+mn-ea"/>
            </a:endParaRPr>
          </a:p>
        </p:txBody>
      </p:sp>
      <p:sp>
        <p:nvSpPr>
          <p:cNvPr id="15" name="同侧圆角矩形 14"/>
          <p:cNvSpPr/>
          <p:nvPr/>
        </p:nvSpPr>
        <p:spPr>
          <a:xfrm>
            <a:off x="2652395" y="329247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非优选房源</a:t>
            </a:r>
            <a:endParaRPr lang="zh-CN" altLang="en-US">
              <a:latin typeface="仿宋_GB2312" panose="02010609030101010101" charset="-122"/>
              <a:ea typeface="仿宋_GB2312" panose="02010609030101010101" charset="-122"/>
              <a:sym typeface="+mn-ea"/>
            </a:endParaRPr>
          </a:p>
        </p:txBody>
      </p:sp>
      <p:sp>
        <p:nvSpPr>
          <p:cNvPr id="16" name="同侧圆角矩形 15"/>
          <p:cNvSpPr/>
          <p:nvPr/>
        </p:nvSpPr>
        <p:spPr>
          <a:xfrm>
            <a:off x="2661920" y="265620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优先房源</a:t>
            </a:r>
            <a:endParaRPr lang="zh-CN" altLang="en-US">
              <a:latin typeface="仿宋_GB2312" panose="02010609030101010101" charset="-122"/>
              <a:ea typeface="仿宋_GB2312" panose="02010609030101010101" charset="-122"/>
              <a:sym typeface="+mn-ea"/>
            </a:endParaRPr>
          </a:p>
        </p:txBody>
      </p:sp>
      <p:sp>
        <p:nvSpPr>
          <p:cNvPr id="17" name="同侧圆角矩形 16"/>
          <p:cNvSpPr/>
          <p:nvPr/>
        </p:nvSpPr>
        <p:spPr>
          <a:xfrm>
            <a:off x="2661920" y="392747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非优先房源</a:t>
            </a:r>
            <a:endParaRPr lang="zh-CN" altLang="en-US">
              <a:latin typeface="仿宋_GB2312" panose="02010609030101010101" charset="-122"/>
              <a:ea typeface="仿宋_GB2312" panose="02010609030101010101" charset="-122"/>
              <a:sym typeface="+mn-ea"/>
            </a:endParaRPr>
          </a:p>
        </p:txBody>
      </p:sp>
      <p:cxnSp>
        <p:nvCxnSpPr>
          <p:cNvPr id="20" name="直接箭头连接符 19"/>
          <p:cNvCxnSpPr>
            <a:stCxn id="14" idx="0"/>
          </p:cNvCxnSpPr>
          <p:nvPr/>
        </p:nvCxnSpPr>
        <p:spPr>
          <a:xfrm>
            <a:off x="4528185" y="2224405"/>
            <a:ext cx="1080770" cy="290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4528820" y="2514600"/>
            <a:ext cx="1080770" cy="353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4528185" y="3493770"/>
            <a:ext cx="1080770" cy="290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4528185" y="3783965"/>
            <a:ext cx="1080770" cy="353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对角圆角矩形 23"/>
          <p:cNvSpPr/>
          <p:nvPr/>
        </p:nvSpPr>
        <p:spPr>
          <a:xfrm>
            <a:off x="5608955" y="2165985"/>
            <a:ext cx="2816860" cy="5994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latin typeface="仿宋_GB2312" panose="02010609030101010101" charset="-122"/>
                <a:ea typeface="仿宋_GB2312" panose="02010609030101010101" charset="-122"/>
                <a:sym typeface="+mn-ea"/>
              </a:rPr>
              <a:t>电梯房、多层楼房的一楼</a:t>
            </a:r>
            <a:endParaRPr lang="zh-CN" altLang="en-US">
              <a:latin typeface="仿宋_GB2312" panose="02010609030101010101" charset="-122"/>
              <a:ea typeface="仿宋_GB2312" panose="02010609030101010101" charset="-122"/>
              <a:sym typeface="+mn-ea"/>
            </a:endParaRPr>
          </a:p>
        </p:txBody>
      </p:sp>
      <p:sp>
        <p:nvSpPr>
          <p:cNvPr id="25" name="对角圆角矩形 24"/>
          <p:cNvSpPr/>
          <p:nvPr/>
        </p:nvSpPr>
        <p:spPr>
          <a:xfrm>
            <a:off x="5619115" y="3429635"/>
            <a:ext cx="2807335" cy="5994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latin typeface="仿宋_GB2312" panose="02010609030101010101" charset="-122"/>
                <a:ea typeface="仿宋_GB2312" panose="02010609030101010101" charset="-122"/>
                <a:sym typeface="+mn-ea"/>
              </a:rPr>
              <a:t>多层楼房的二楼以上房源</a:t>
            </a:r>
            <a:endParaRPr lang="zh-CN" altLang="en-US">
              <a:latin typeface="仿宋_GB2312" panose="02010609030101010101" charset="-122"/>
              <a:ea typeface="仿宋_GB2312" panose="02010609030101010101" charset="-122"/>
              <a:sym typeface="+mn-ea"/>
            </a:endParaRPr>
          </a:p>
        </p:txBody>
      </p:sp>
      <p:sp>
        <p:nvSpPr>
          <p:cNvPr id="26" name="同侧圆角矩形 25"/>
          <p:cNvSpPr/>
          <p:nvPr/>
        </p:nvSpPr>
        <p:spPr>
          <a:xfrm>
            <a:off x="2651760" y="202247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优选房源</a:t>
            </a:r>
            <a:endParaRPr lang="zh-CN" altLang="en-US">
              <a:latin typeface="仿宋_GB2312" panose="02010609030101010101" charset="-122"/>
              <a:ea typeface="仿宋_GB2312" panose="02010609030101010101" charset="-122"/>
              <a:sym typeface="+mn-ea"/>
            </a:endParaRPr>
          </a:p>
        </p:txBody>
      </p:sp>
      <p:sp>
        <p:nvSpPr>
          <p:cNvPr id="27" name="同侧圆角矩形 26"/>
          <p:cNvSpPr/>
          <p:nvPr/>
        </p:nvSpPr>
        <p:spPr>
          <a:xfrm>
            <a:off x="2661920" y="265620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优先房源</a:t>
            </a:r>
            <a:endParaRPr lang="zh-CN" altLang="en-US">
              <a:latin typeface="仿宋_GB2312" panose="02010609030101010101" charset="-122"/>
              <a:ea typeface="仿宋_GB2312" panose="02010609030101010101" charset="-122"/>
              <a:sym typeface="+mn-ea"/>
            </a:endParaRPr>
          </a:p>
        </p:txBody>
      </p:sp>
      <p:pic>
        <p:nvPicPr>
          <p:cNvPr id="3" name="图片 2"/>
          <p:cNvPicPr>
            <a:picLocks noChangeAspect="1"/>
          </p:cNvPicPr>
          <p:nvPr/>
        </p:nvPicPr>
        <p:blipFill>
          <a:blip r:embed="rId1"/>
          <a:stretch>
            <a:fillRect/>
          </a:stretch>
        </p:blipFill>
        <p:spPr>
          <a:xfrm>
            <a:off x="8620760" y="1734185"/>
            <a:ext cx="3237865" cy="3809365"/>
          </a:xfrm>
          <a:prstGeom prst="rect">
            <a:avLst/>
          </a:prstGeom>
        </p:spPr>
      </p:pic>
      <p:sp>
        <p:nvSpPr>
          <p:cNvPr id="9" name="流程图: 资料带 8"/>
          <p:cNvSpPr/>
          <p:nvPr/>
        </p:nvSpPr>
        <p:spPr>
          <a:xfrm>
            <a:off x="2317750" y="4644390"/>
            <a:ext cx="4426585" cy="1259840"/>
          </a:xfrm>
          <a:prstGeom prst="flowChartPunchedTape">
            <a:avLst/>
          </a:prstGeom>
          <a:noFill/>
          <a:ln w="41275" cmpd="dbl">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443230"/>
            <a:ext cx="4656455" cy="441960"/>
          </a:xfrm>
        </p:spPr>
        <p:txBody>
          <a:bodyPr>
            <a:normAutofit fontScale="90000"/>
          </a:bodyPr>
          <a:p>
            <a:r>
              <a:rPr lang="zh-CN" altLang="en-US">
                <a:latin typeface="仿宋_GB2312" panose="02010609030101010101" charset="-122"/>
                <a:ea typeface="仿宋_GB2312" panose="02010609030101010101" charset="-122"/>
              </a:rPr>
              <a:t>（二）家庭分类，分组保障。</a:t>
            </a:r>
            <a:endParaRPr lang="zh-CN" altLang="en-US">
              <a:latin typeface="仿宋_GB2312" panose="02010609030101010101" charset="-122"/>
              <a:ea typeface="仿宋_GB2312" panose="02010609030101010101" charset="-122"/>
            </a:endParaRPr>
          </a:p>
        </p:txBody>
      </p:sp>
      <p:sp>
        <p:nvSpPr>
          <p:cNvPr id="100" name="文本框 99"/>
          <p:cNvSpPr txBox="1"/>
          <p:nvPr/>
        </p:nvSpPr>
        <p:spPr>
          <a:xfrm>
            <a:off x="7367270" y="1249680"/>
            <a:ext cx="5080000" cy="614045"/>
          </a:xfrm>
          <a:prstGeom prst="rect">
            <a:avLst/>
          </a:prstGeom>
          <a:noFill/>
          <a:ln w="9525">
            <a:noFill/>
          </a:ln>
        </p:spPr>
        <p:txBody>
          <a:bodyPr>
            <a:spAutoFit/>
          </a:bodyPr>
          <a:p>
            <a:pPr indent="406400"/>
            <a:endParaRPr lang="zh-CN" sz="1600" b="0">
              <a:latin typeface="仿宋_GB2312" panose="02010609030101010101" charset="-122"/>
              <a:ea typeface="仿宋_GB2312" panose="02010609030101010101" charset="-122"/>
            </a:endParaRPr>
          </a:p>
          <a:p>
            <a:endParaRPr lang="zh-CN" altLang="en-US" sz="1600" b="0">
              <a:latin typeface="仿宋_GB2312" panose="02010609030101010101" charset="-122"/>
              <a:ea typeface="仿宋_GB2312" panose="02010609030101010101" charset="-122"/>
            </a:endParaRPr>
          </a:p>
        </p:txBody>
      </p:sp>
      <p:sp>
        <p:nvSpPr>
          <p:cNvPr id="5" name="圆角矩形 4"/>
          <p:cNvSpPr/>
          <p:nvPr/>
        </p:nvSpPr>
        <p:spPr>
          <a:xfrm>
            <a:off x="1119505" y="2361565"/>
            <a:ext cx="756285" cy="8350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atin typeface="仿宋_GB2312" panose="02010609030101010101" charset="-122"/>
                <a:ea typeface="仿宋_GB2312" panose="02010609030101010101" charset="-122"/>
                <a:cs typeface="仿宋_GB2312" panose="02010609030101010101" charset="-122"/>
                <a:sym typeface="+mn-ea"/>
              </a:rPr>
              <a:t>申请家庭</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cxnSp>
        <p:nvCxnSpPr>
          <p:cNvPr id="7" name="直接连接符 6"/>
          <p:cNvCxnSpPr/>
          <p:nvPr/>
        </p:nvCxnSpPr>
        <p:spPr>
          <a:xfrm>
            <a:off x="1875790" y="2772410"/>
            <a:ext cx="42291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98700" y="1819910"/>
            <a:ext cx="0" cy="1905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08225" y="2454275"/>
            <a:ext cx="34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98700" y="3089910"/>
            <a:ext cx="34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98700" y="3725545"/>
            <a:ext cx="3441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08225" y="1819910"/>
            <a:ext cx="34417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同侧圆角矩形 13"/>
          <p:cNvSpPr/>
          <p:nvPr/>
        </p:nvSpPr>
        <p:spPr>
          <a:xfrm>
            <a:off x="2642235" y="161861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优选</a:t>
            </a:r>
            <a:r>
              <a:rPr lang="zh-CN">
                <a:latin typeface="仿宋_GB2312" panose="02010609030101010101" charset="-122"/>
                <a:ea typeface="仿宋_GB2312" panose="02010609030101010101" charset="-122"/>
                <a:cs typeface="仿宋_GB2312" panose="02010609030101010101" charset="-122"/>
                <a:sym typeface="+mn-ea"/>
              </a:rPr>
              <a:t>家庭</a:t>
            </a:r>
            <a:endParaRPr lang="zh-CN" altLang="en-US">
              <a:latin typeface="仿宋_GB2312" panose="02010609030101010101" charset="-122"/>
              <a:ea typeface="仿宋_GB2312" panose="02010609030101010101" charset="-122"/>
            </a:endParaRPr>
          </a:p>
        </p:txBody>
      </p:sp>
      <p:sp>
        <p:nvSpPr>
          <p:cNvPr id="15" name="同侧圆角矩形 14"/>
          <p:cNvSpPr/>
          <p:nvPr/>
        </p:nvSpPr>
        <p:spPr>
          <a:xfrm>
            <a:off x="2652395" y="288861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优先</a:t>
            </a:r>
            <a:r>
              <a:rPr lang="zh-CN">
                <a:latin typeface="仿宋_GB2312" panose="02010609030101010101" charset="-122"/>
                <a:ea typeface="仿宋_GB2312" panose="02010609030101010101" charset="-122"/>
                <a:cs typeface="仿宋_GB2312" panose="02010609030101010101" charset="-122"/>
                <a:sym typeface="+mn-ea"/>
              </a:rPr>
              <a:t>家庭</a:t>
            </a:r>
            <a:endParaRPr lang="zh-CN" altLang="en-US">
              <a:latin typeface="仿宋_GB2312" panose="02010609030101010101" charset="-122"/>
              <a:ea typeface="仿宋_GB2312" panose="02010609030101010101" charset="-122"/>
            </a:endParaRPr>
          </a:p>
        </p:txBody>
      </p:sp>
      <p:sp>
        <p:nvSpPr>
          <p:cNvPr id="16" name="同侧圆角矩形 15"/>
          <p:cNvSpPr/>
          <p:nvPr/>
        </p:nvSpPr>
        <p:spPr>
          <a:xfrm>
            <a:off x="2652395" y="225234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非优选</a:t>
            </a:r>
            <a:r>
              <a:rPr lang="zh-CN">
                <a:latin typeface="仿宋_GB2312" panose="02010609030101010101" charset="-122"/>
                <a:ea typeface="仿宋_GB2312" panose="02010609030101010101" charset="-122"/>
                <a:cs typeface="仿宋_GB2312" panose="02010609030101010101" charset="-122"/>
                <a:sym typeface="+mn-ea"/>
              </a:rPr>
              <a:t>家庭</a:t>
            </a:r>
            <a:endParaRPr lang="zh-CN" altLang="en-US">
              <a:latin typeface="仿宋_GB2312" panose="02010609030101010101" charset="-122"/>
              <a:ea typeface="仿宋_GB2312" panose="02010609030101010101" charset="-122"/>
            </a:endParaRPr>
          </a:p>
        </p:txBody>
      </p:sp>
      <p:sp>
        <p:nvSpPr>
          <p:cNvPr id="17" name="同侧圆角矩形 16"/>
          <p:cNvSpPr/>
          <p:nvPr/>
        </p:nvSpPr>
        <p:spPr>
          <a:xfrm>
            <a:off x="2652395" y="352361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非优先</a:t>
            </a:r>
            <a:r>
              <a:rPr lang="zh-CN">
                <a:latin typeface="仿宋_GB2312" panose="02010609030101010101" charset="-122"/>
                <a:ea typeface="仿宋_GB2312" panose="02010609030101010101" charset="-122"/>
                <a:cs typeface="仿宋_GB2312" panose="02010609030101010101" charset="-122"/>
                <a:sym typeface="+mn-ea"/>
              </a:rPr>
              <a:t>家庭</a:t>
            </a:r>
            <a:endParaRPr lang="zh-CN" altLang="en-US">
              <a:latin typeface="仿宋_GB2312" panose="02010609030101010101" charset="-122"/>
              <a:ea typeface="仿宋_GB2312" panose="02010609030101010101" charset="-122"/>
            </a:endParaRPr>
          </a:p>
        </p:txBody>
      </p:sp>
      <p:sp>
        <p:nvSpPr>
          <p:cNvPr id="6" name="右箭头 5"/>
          <p:cNvSpPr/>
          <p:nvPr/>
        </p:nvSpPr>
        <p:spPr>
          <a:xfrm>
            <a:off x="4528820" y="1782445"/>
            <a:ext cx="835025" cy="75565"/>
          </a:xfrm>
          <a:prstGeom prst="rightArrow">
            <a:avLst>
              <a:gd name="adj1" fmla="val 50000"/>
              <a:gd name="adj2" fmla="val 374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9" name="右箭头 8"/>
          <p:cNvSpPr/>
          <p:nvPr/>
        </p:nvSpPr>
        <p:spPr>
          <a:xfrm>
            <a:off x="4528820" y="2416175"/>
            <a:ext cx="835025" cy="75565"/>
          </a:xfrm>
          <a:prstGeom prst="rightArrow">
            <a:avLst>
              <a:gd name="adj1" fmla="val 50000"/>
              <a:gd name="adj2" fmla="val 374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18" name="右箭头 17"/>
          <p:cNvSpPr/>
          <p:nvPr/>
        </p:nvSpPr>
        <p:spPr>
          <a:xfrm>
            <a:off x="4528820" y="3052445"/>
            <a:ext cx="835025" cy="75565"/>
          </a:xfrm>
          <a:prstGeom prst="rightArrow">
            <a:avLst>
              <a:gd name="adj1" fmla="val 50000"/>
              <a:gd name="adj2" fmla="val 374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19" name="右箭头 18"/>
          <p:cNvSpPr/>
          <p:nvPr/>
        </p:nvSpPr>
        <p:spPr>
          <a:xfrm>
            <a:off x="4528820" y="3688080"/>
            <a:ext cx="835025" cy="75565"/>
          </a:xfrm>
          <a:prstGeom prst="rightArrow">
            <a:avLst>
              <a:gd name="adj1" fmla="val 50000"/>
              <a:gd name="adj2" fmla="val 374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21" name="文本框 20"/>
          <p:cNvSpPr txBox="1"/>
          <p:nvPr/>
        </p:nvSpPr>
        <p:spPr>
          <a:xfrm>
            <a:off x="894080" y="992505"/>
            <a:ext cx="10749280" cy="337185"/>
          </a:xfrm>
          <a:prstGeom prst="rect">
            <a:avLst/>
          </a:prstGeom>
          <a:noFill/>
        </p:spPr>
        <p:txBody>
          <a:bodyPr wrap="none" rtlCol="0">
            <a:spAutoFit/>
          </a:bodyPr>
          <a:p>
            <a:pPr algn="l"/>
            <a:r>
              <a:rPr lang="zh-CN" sz="1600">
                <a:latin typeface="仿宋_GB2312" panose="02010609030101010101" charset="-122"/>
                <a:ea typeface="仿宋_GB2312" panose="02010609030101010101" charset="-122"/>
                <a:cs typeface="仿宋_GB2312" panose="02010609030101010101" charset="-122"/>
                <a:sym typeface="+mn-ea"/>
              </a:rPr>
              <a:t>根据申请</a:t>
            </a:r>
            <a:r>
              <a:rPr lang="zh-CN" sz="1600">
                <a:latin typeface="仿宋_GB2312" panose="02010609030101010101" charset="-122"/>
                <a:ea typeface="仿宋_GB2312" panose="02010609030101010101" charset="-122"/>
                <a:sym typeface="+mn-ea"/>
              </a:rPr>
              <a:t>家庭</a:t>
            </a:r>
            <a:r>
              <a:rPr lang="zh-CN" sz="1600">
                <a:latin typeface="仿宋_GB2312" panose="02010609030101010101" charset="-122"/>
                <a:ea typeface="仿宋_GB2312" panose="02010609030101010101" charset="-122"/>
                <a:cs typeface="仿宋_GB2312" panose="02010609030101010101" charset="-122"/>
                <a:sym typeface="+mn-ea"/>
              </a:rPr>
              <a:t>的</a:t>
            </a:r>
            <a:r>
              <a:rPr lang="zh-CN" sz="1600">
                <a:latin typeface="仿宋_GB2312" panose="02010609030101010101" charset="-122"/>
                <a:ea typeface="仿宋_GB2312" panose="02010609030101010101" charset="-122"/>
                <a:sym typeface="+mn-ea"/>
              </a:rPr>
              <a:t>经济收入、困难程度</a:t>
            </a:r>
            <a:r>
              <a:rPr lang="zh-CN" sz="1600">
                <a:latin typeface="仿宋_GB2312" panose="02010609030101010101" charset="-122"/>
                <a:ea typeface="仿宋_GB2312" panose="02010609030101010101" charset="-122"/>
                <a:cs typeface="仿宋_GB2312" panose="02010609030101010101" charset="-122"/>
                <a:sym typeface="+mn-ea"/>
              </a:rPr>
              <a:t>等情况，将申请家庭分为四类：优选家庭、非优选家庭、优先家庭、非优先家庭。</a:t>
            </a:r>
            <a:endParaRPr lang="zh-CN" altLang="en-US">
              <a:latin typeface="仿宋_GB2312" panose="02010609030101010101" charset="-122"/>
              <a:ea typeface="仿宋_GB2312" panose="02010609030101010101" charset="-122"/>
            </a:endParaRPr>
          </a:p>
        </p:txBody>
      </p:sp>
      <p:sp>
        <p:nvSpPr>
          <p:cNvPr id="22" name="同侧圆角矩形 21"/>
          <p:cNvSpPr/>
          <p:nvPr/>
        </p:nvSpPr>
        <p:spPr>
          <a:xfrm>
            <a:off x="5383530" y="2252980"/>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非优选房源</a:t>
            </a:r>
            <a:endParaRPr lang="zh-CN" altLang="en-US">
              <a:latin typeface="仿宋_GB2312" panose="02010609030101010101" charset="-122"/>
              <a:ea typeface="仿宋_GB2312" panose="02010609030101010101" charset="-122"/>
              <a:sym typeface="+mn-ea"/>
            </a:endParaRPr>
          </a:p>
        </p:txBody>
      </p:sp>
      <p:sp>
        <p:nvSpPr>
          <p:cNvPr id="23" name="同侧圆角矩形 22"/>
          <p:cNvSpPr/>
          <p:nvPr/>
        </p:nvSpPr>
        <p:spPr>
          <a:xfrm>
            <a:off x="5363845" y="3523615"/>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非优先房源</a:t>
            </a:r>
            <a:endParaRPr lang="zh-CN" altLang="en-US">
              <a:latin typeface="仿宋_GB2312" panose="02010609030101010101" charset="-122"/>
              <a:ea typeface="仿宋_GB2312" panose="02010609030101010101" charset="-122"/>
              <a:sym typeface="+mn-ea"/>
            </a:endParaRPr>
          </a:p>
        </p:txBody>
      </p:sp>
      <p:sp>
        <p:nvSpPr>
          <p:cNvPr id="26" name="同侧圆角矩形 25"/>
          <p:cNvSpPr/>
          <p:nvPr/>
        </p:nvSpPr>
        <p:spPr>
          <a:xfrm>
            <a:off x="5363845" y="1617980"/>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优选房源</a:t>
            </a:r>
            <a:endParaRPr lang="zh-CN" altLang="en-US">
              <a:latin typeface="仿宋_GB2312" panose="02010609030101010101" charset="-122"/>
              <a:ea typeface="仿宋_GB2312" panose="02010609030101010101" charset="-122"/>
              <a:sym typeface="+mn-ea"/>
            </a:endParaRPr>
          </a:p>
        </p:txBody>
      </p:sp>
      <p:sp>
        <p:nvSpPr>
          <p:cNvPr id="27" name="同侧圆角矩形 26"/>
          <p:cNvSpPr/>
          <p:nvPr/>
        </p:nvSpPr>
        <p:spPr>
          <a:xfrm>
            <a:off x="5383530" y="2887980"/>
            <a:ext cx="1876425" cy="4032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仿宋_GB2312" panose="02010609030101010101" charset="-122"/>
                <a:ea typeface="仿宋_GB2312" panose="02010609030101010101" charset="-122"/>
                <a:sym typeface="+mn-ea"/>
              </a:rPr>
              <a:t>优先房源</a:t>
            </a:r>
            <a:endParaRPr lang="zh-CN" altLang="en-US">
              <a:latin typeface="仿宋_GB2312" panose="02010609030101010101" charset="-122"/>
              <a:ea typeface="仿宋_GB2312" panose="02010609030101010101" charset="-122"/>
              <a:sym typeface="+mn-ea"/>
            </a:endParaRPr>
          </a:p>
        </p:txBody>
      </p:sp>
      <p:sp>
        <p:nvSpPr>
          <p:cNvPr id="24" name="椭圆 23"/>
          <p:cNvSpPr/>
          <p:nvPr/>
        </p:nvSpPr>
        <p:spPr>
          <a:xfrm>
            <a:off x="669925" y="4744720"/>
            <a:ext cx="4598035" cy="1866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atin typeface="仿宋_GB2312" panose="02010609030101010101" charset="-122"/>
                <a:ea typeface="仿宋_GB2312" panose="02010609030101010101" charset="-122"/>
                <a:sym typeface="+mn-ea"/>
              </a:rPr>
              <a:t>                                     </a:t>
            </a:r>
            <a:r>
              <a:rPr lang="zh-CN" sz="1400">
                <a:latin typeface="仿宋_GB2312" panose="02010609030101010101" charset="-122"/>
                <a:ea typeface="仿宋_GB2312" panose="02010609030101010101" charset="-122"/>
                <a:sym typeface="+mn-ea"/>
              </a:rPr>
              <a:t>其他家庭</a:t>
            </a:r>
            <a:endParaRPr lang="zh-CN" altLang="en-US" sz="1400">
              <a:latin typeface="仿宋_GB2312" panose="02010609030101010101" charset="-122"/>
              <a:ea typeface="仿宋_GB2312" panose="02010609030101010101" charset="-122"/>
              <a:sym typeface="+mn-ea"/>
            </a:endParaRPr>
          </a:p>
        </p:txBody>
      </p:sp>
      <p:sp>
        <p:nvSpPr>
          <p:cNvPr id="25" name="椭圆 24"/>
          <p:cNvSpPr/>
          <p:nvPr/>
        </p:nvSpPr>
        <p:spPr>
          <a:xfrm>
            <a:off x="7513955" y="4803140"/>
            <a:ext cx="4283075" cy="180784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latin typeface="仿宋_GB2312" panose="02010609030101010101" charset="-122"/>
                <a:ea typeface="仿宋_GB2312" panose="02010609030101010101" charset="-122"/>
                <a:sym typeface="+mn-ea"/>
              </a:rPr>
              <a:t>                                           </a:t>
            </a:r>
            <a:r>
              <a:rPr lang="zh-CN" sz="1400">
                <a:latin typeface="仿宋_GB2312" panose="02010609030101010101" charset="-122"/>
                <a:ea typeface="仿宋_GB2312" panose="02010609030101010101" charset="-122"/>
                <a:sym typeface="+mn-ea"/>
              </a:rPr>
              <a:t>其他家庭</a:t>
            </a:r>
            <a:endParaRPr lang="zh-CN" altLang="en-US" sz="1400">
              <a:latin typeface="仿宋_GB2312" panose="02010609030101010101" charset="-122"/>
              <a:ea typeface="仿宋_GB2312" panose="02010609030101010101" charset="-122"/>
              <a:sym typeface="+mn-ea"/>
            </a:endParaRPr>
          </a:p>
        </p:txBody>
      </p:sp>
      <p:sp>
        <p:nvSpPr>
          <p:cNvPr id="28" name="椭圆 27"/>
          <p:cNvSpPr/>
          <p:nvPr/>
        </p:nvSpPr>
        <p:spPr>
          <a:xfrm>
            <a:off x="765810" y="4975860"/>
            <a:ext cx="2856865" cy="14630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200">
                <a:solidFill>
                  <a:schemeClr val="tx1"/>
                </a:solidFill>
                <a:latin typeface="仿宋_GB2312" panose="02010609030101010101" charset="-122"/>
                <a:ea typeface="仿宋_GB2312" panose="02010609030101010101" charset="-122"/>
                <a:sym typeface="+mn-ea"/>
              </a:rPr>
              <a:t>家庭成员均为</a:t>
            </a:r>
            <a:r>
              <a:rPr lang="en-US" sz="1200">
                <a:solidFill>
                  <a:schemeClr val="tx1"/>
                </a:solidFill>
                <a:latin typeface="仿宋_GB2312" panose="02010609030101010101" charset="-122"/>
                <a:ea typeface="仿宋_GB2312" panose="02010609030101010101" charset="-122"/>
                <a:sym typeface="+mn-ea"/>
              </a:rPr>
              <a:t>70</a:t>
            </a:r>
            <a:r>
              <a:rPr lang="zh-CN" sz="1200">
                <a:solidFill>
                  <a:schemeClr val="tx1"/>
                </a:solidFill>
                <a:latin typeface="仿宋_GB2312" panose="02010609030101010101" charset="-122"/>
                <a:ea typeface="仿宋_GB2312" panose="02010609030101010101" charset="-122"/>
                <a:sym typeface="+mn-ea"/>
              </a:rPr>
              <a:t>周岁以上老年人、有下肢残疾、双目失明、重病卧床病人的家庭</a:t>
            </a:r>
            <a:endParaRPr lang="zh-CN" altLang="en-US" sz="1200">
              <a:solidFill>
                <a:schemeClr val="tx1"/>
              </a:solidFill>
              <a:latin typeface="仿宋_GB2312" panose="02010609030101010101" charset="-122"/>
              <a:ea typeface="仿宋_GB2312" panose="02010609030101010101" charset="-122"/>
              <a:sym typeface="+mn-ea"/>
            </a:endParaRPr>
          </a:p>
        </p:txBody>
      </p:sp>
      <p:sp>
        <p:nvSpPr>
          <p:cNvPr id="29" name="椭圆 28"/>
          <p:cNvSpPr/>
          <p:nvPr/>
        </p:nvSpPr>
        <p:spPr>
          <a:xfrm>
            <a:off x="7602220" y="4946650"/>
            <a:ext cx="2711450" cy="152209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200">
                <a:solidFill>
                  <a:schemeClr val="tx1"/>
                </a:solidFill>
                <a:latin typeface="仿宋_GB2312" panose="02010609030101010101" charset="-122"/>
                <a:ea typeface="仿宋_GB2312" panose="02010609030101010101" charset="-122"/>
                <a:sym typeface="+mn-ea"/>
              </a:rPr>
              <a:t>符合市级以上劳动模范、优抚对象、计划生育特殊家庭、家庭成员均为70周岁以上老年人的家庭</a:t>
            </a:r>
            <a:endParaRPr sz="1200">
              <a:solidFill>
                <a:schemeClr val="tx1"/>
              </a:solidFill>
              <a:latin typeface="仿宋_GB2312" panose="02010609030101010101" charset="-122"/>
              <a:ea typeface="仿宋_GB2312" panose="02010609030101010101" charset="-122"/>
              <a:sym typeface="+mn-ea"/>
            </a:endParaRPr>
          </a:p>
        </p:txBody>
      </p:sp>
      <p:sp>
        <p:nvSpPr>
          <p:cNvPr id="30" name="文本框 29"/>
          <p:cNvSpPr txBox="1"/>
          <p:nvPr/>
        </p:nvSpPr>
        <p:spPr>
          <a:xfrm>
            <a:off x="894080" y="4200525"/>
            <a:ext cx="4639945" cy="521970"/>
          </a:xfrm>
          <a:prstGeom prst="rect">
            <a:avLst/>
          </a:prstGeom>
          <a:noFill/>
        </p:spPr>
        <p:txBody>
          <a:bodyPr wrap="square" rtlCol="0" anchor="t">
            <a:spAutoFit/>
          </a:bodyPr>
          <a:p>
            <a:r>
              <a:rPr lang="zh-CN" sz="1400">
                <a:latin typeface="仿宋_GB2312" panose="02010609030101010101" charset="-122"/>
                <a:ea typeface="仿宋_GB2312" panose="02010609030101010101" charset="-122"/>
                <a:sym typeface="+mn-ea"/>
              </a:rPr>
              <a:t>城镇低收入家庭、城镇最低生活保障家庭、城镇特困人员救助供养对象申请公租房</a:t>
            </a:r>
            <a:endParaRPr lang="zh-CN" altLang="en-US" sz="1400">
              <a:latin typeface="仿宋_GB2312" panose="02010609030101010101" charset="-122"/>
              <a:ea typeface="仿宋_GB2312" panose="02010609030101010101" charset="-122"/>
              <a:sym typeface="+mn-ea"/>
            </a:endParaRPr>
          </a:p>
        </p:txBody>
      </p:sp>
      <p:sp>
        <p:nvSpPr>
          <p:cNvPr id="31" name="文本框 30"/>
          <p:cNvSpPr txBox="1"/>
          <p:nvPr/>
        </p:nvSpPr>
        <p:spPr>
          <a:xfrm>
            <a:off x="6870700" y="4200525"/>
            <a:ext cx="4964430" cy="521970"/>
          </a:xfrm>
          <a:prstGeom prst="rect">
            <a:avLst/>
          </a:prstGeom>
          <a:noFill/>
        </p:spPr>
        <p:txBody>
          <a:bodyPr wrap="square" rtlCol="0" anchor="t">
            <a:spAutoFit/>
          </a:bodyPr>
          <a:p>
            <a:r>
              <a:rPr lang="zh-CN" sz="1400">
                <a:latin typeface="仿宋_GB2312" panose="02010609030101010101" charset="-122"/>
                <a:ea typeface="仿宋_GB2312" panose="02010609030101010101" charset="-122"/>
                <a:cs typeface="仿宋_GB2312" panose="02010609030101010101" charset="-122"/>
                <a:sym typeface="+mn-ea"/>
              </a:rPr>
              <a:t>城镇中等偏下收入家庭</a:t>
            </a:r>
            <a:r>
              <a:rPr lang="zh-CN" sz="1400">
                <a:latin typeface="仿宋_GB2312" panose="02010609030101010101" charset="-122"/>
                <a:ea typeface="仿宋_GB2312" panose="02010609030101010101" charset="-122"/>
                <a:sym typeface="+mn-ea"/>
              </a:rPr>
              <a:t>、</a:t>
            </a:r>
            <a:r>
              <a:rPr lang="zh-CN" sz="1400">
                <a:latin typeface="仿宋_GB2312" panose="02010609030101010101" charset="-122"/>
                <a:ea typeface="仿宋_GB2312" panose="02010609030101010101" charset="-122"/>
                <a:cs typeface="仿宋_GB2312" panose="02010609030101010101" charset="-122"/>
                <a:sym typeface="+mn-ea"/>
              </a:rPr>
              <a:t>进城落户农民家庭</a:t>
            </a:r>
            <a:r>
              <a:rPr lang="zh-CN" sz="1400">
                <a:latin typeface="仿宋_GB2312" panose="02010609030101010101" charset="-122"/>
                <a:ea typeface="仿宋_GB2312" panose="02010609030101010101" charset="-122"/>
                <a:sym typeface="+mn-ea"/>
              </a:rPr>
              <a:t>、</a:t>
            </a:r>
            <a:r>
              <a:rPr lang="zh-CN" sz="1400">
                <a:latin typeface="仿宋_GB2312" panose="02010609030101010101" charset="-122"/>
                <a:ea typeface="仿宋_GB2312" panose="02010609030101010101" charset="-122"/>
                <a:cs typeface="仿宋_GB2312" panose="02010609030101010101" charset="-122"/>
                <a:sym typeface="+mn-ea"/>
              </a:rPr>
              <a:t>新就业职工、稳定就业的外来务工人员、青年医生和青年教师</a:t>
            </a:r>
            <a:r>
              <a:rPr lang="zh-CN" sz="1400">
                <a:latin typeface="仿宋_GB2312" panose="02010609030101010101" charset="-122"/>
                <a:ea typeface="仿宋_GB2312" panose="02010609030101010101" charset="-122"/>
                <a:sym typeface="+mn-ea"/>
              </a:rPr>
              <a:t>申请公租房</a:t>
            </a:r>
            <a:endParaRPr lang="zh-CN" altLang="en-US" sz="1400">
              <a:latin typeface="仿宋_GB2312" panose="02010609030101010101" charset="-122"/>
              <a:ea typeface="仿宋_GB2312" panose="02010609030101010101" charset="-122"/>
            </a:endParaRPr>
          </a:p>
        </p:txBody>
      </p:sp>
      <p:sp>
        <p:nvSpPr>
          <p:cNvPr id="33" name="椭圆 32"/>
          <p:cNvSpPr/>
          <p:nvPr/>
        </p:nvSpPr>
        <p:spPr>
          <a:xfrm>
            <a:off x="5383530" y="5003165"/>
            <a:ext cx="245745" cy="2559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34" name="椭圆 33"/>
          <p:cNvSpPr/>
          <p:nvPr/>
        </p:nvSpPr>
        <p:spPr>
          <a:xfrm>
            <a:off x="5383530" y="5431790"/>
            <a:ext cx="245745" cy="255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35" name="椭圆 34"/>
          <p:cNvSpPr/>
          <p:nvPr/>
        </p:nvSpPr>
        <p:spPr>
          <a:xfrm>
            <a:off x="5383530" y="5843905"/>
            <a:ext cx="245745" cy="25590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36" name="椭圆 35"/>
          <p:cNvSpPr/>
          <p:nvPr/>
        </p:nvSpPr>
        <p:spPr>
          <a:xfrm>
            <a:off x="5383530" y="6239510"/>
            <a:ext cx="245745" cy="2559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endParaRPr>
          </a:p>
        </p:txBody>
      </p:sp>
      <p:sp>
        <p:nvSpPr>
          <p:cNvPr id="37" name="文本框 36"/>
          <p:cNvSpPr txBox="1"/>
          <p:nvPr/>
        </p:nvSpPr>
        <p:spPr>
          <a:xfrm>
            <a:off x="5773420" y="4946650"/>
            <a:ext cx="1097280" cy="368300"/>
          </a:xfrm>
          <a:prstGeom prst="rect">
            <a:avLst/>
          </a:prstGeom>
          <a:noFill/>
        </p:spPr>
        <p:txBody>
          <a:bodyPr wrap="none" rtlCol="0" anchor="t">
            <a:spAutoFit/>
          </a:bodyPr>
          <a:p>
            <a:r>
              <a:rPr lang="zh-CN" altLang="en-US">
                <a:latin typeface="仿宋_GB2312" panose="02010609030101010101" charset="-122"/>
                <a:ea typeface="仿宋_GB2312" panose="02010609030101010101" charset="-122"/>
                <a:sym typeface="+mn-ea"/>
              </a:rPr>
              <a:t>优选</a:t>
            </a:r>
            <a:r>
              <a:rPr lang="zh-CN">
                <a:latin typeface="仿宋_GB2312" panose="02010609030101010101" charset="-122"/>
                <a:ea typeface="仿宋_GB2312" panose="02010609030101010101" charset="-122"/>
                <a:cs typeface="仿宋_GB2312" panose="02010609030101010101" charset="-122"/>
                <a:sym typeface="+mn-ea"/>
              </a:rPr>
              <a:t>家庭</a:t>
            </a:r>
            <a:endParaRPr lang="zh-CN" altLang="en-US">
              <a:latin typeface="仿宋_GB2312" panose="02010609030101010101" charset="-122"/>
              <a:ea typeface="仿宋_GB2312" panose="02010609030101010101" charset="-122"/>
            </a:endParaRPr>
          </a:p>
        </p:txBody>
      </p:sp>
      <p:sp>
        <p:nvSpPr>
          <p:cNvPr id="38" name="文本框 37"/>
          <p:cNvSpPr txBox="1"/>
          <p:nvPr/>
        </p:nvSpPr>
        <p:spPr>
          <a:xfrm>
            <a:off x="5773420" y="5375275"/>
            <a:ext cx="1325880" cy="368300"/>
          </a:xfrm>
          <a:prstGeom prst="rect">
            <a:avLst/>
          </a:prstGeom>
          <a:noFill/>
        </p:spPr>
        <p:txBody>
          <a:bodyPr wrap="none" rtlCol="0" anchor="t">
            <a:spAutoFit/>
          </a:bodyPr>
          <a:p>
            <a:r>
              <a:rPr lang="zh-CN">
                <a:latin typeface="仿宋_GB2312" panose="02010609030101010101" charset="-122"/>
                <a:ea typeface="仿宋_GB2312" panose="02010609030101010101" charset="-122"/>
                <a:cs typeface="仿宋_GB2312" panose="02010609030101010101" charset="-122"/>
                <a:sym typeface="+mn-ea"/>
              </a:rPr>
              <a:t>非优选家庭</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39" name="文本框 38"/>
          <p:cNvSpPr txBox="1"/>
          <p:nvPr/>
        </p:nvSpPr>
        <p:spPr>
          <a:xfrm>
            <a:off x="5773420" y="5787390"/>
            <a:ext cx="1097280" cy="368300"/>
          </a:xfrm>
          <a:prstGeom prst="rect">
            <a:avLst/>
          </a:prstGeom>
          <a:noFill/>
        </p:spPr>
        <p:txBody>
          <a:bodyPr wrap="none" rtlCol="0" anchor="t">
            <a:spAutoFit/>
          </a:bodyPr>
          <a:p>
            <a:r>
              <a:rPr lang="zh-CN">
                <a:latin typeface="仿宋_GB2312" panose="02010609030101010101" charset="-122"/>
                <a:ea typeface="仿宋_GB2312" panose="02010609030101010101" charset="-122"/>
                <a:cs typeface="仿宋_GB2312" panose="02010609030101010101" charset="-122"/>
                <a:sym typeface="+mn-ea"/>
              </a:rPr>
              <a:t>优先家庭</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40" name="文本框 39"/>
          <p:cNvSpPr txBox="1"/>
          <p:nvPr/>
        </p:nvSpPr>
        <p:spPr>
          <a:xfrm>
            <a:off x="5773420" y="6182995"/>
            <a:ext cx="1325880" cy="368300"/>
          </a:xfrm>
          <a:prstGeom prst="rect">
            <a:avLst/>
          </a:prstGeom>
          <a:noFill/>
        </p:spPr>
        <p:txBody>
          <a:bodyPr wrap="none" rtlCol="0" anchor="t">
            <a:spAutoFit/>
          </a:bodyPr>
          <a:p>
            <a:r>
              <a:rPr lang="zh-CN">
                <a:latin typeface="仿宋_GB2312" panose="02010609030101010101" charset="-122"/>
                <a:ea typeface="仿宋_GB2312" panose="02010609030101010101" charset="-122"/>
                <a:cs typeface="仿宋_GB2312" panose="02010609030101010101" charset="-122"/>
                <a:sym typeface="+mn-ea"/>
              </a:rPr>
              <a:t>非优先家庭</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41" name="流程图: 显示 40"/>
          <p:cNvSpPr/>
          <p:nvPr/>
        </p:nvSpPr>
        <p:spPr>
          <a:xfrm>
            <a:off x="7681595" y="2117090"/>
            <a:ext cx="3342640" cy="1174115"/>
          </a:xfrm>
          <a:prstGeom prst="flowChartDisplay">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06400" algn="l"/>
            <a:r>
              <a:rPr lang="zh-CN">
                <a:solidFill>
                  <a:schemeClr val="tx1"/>
                </a:solidFill>
                <a:latin typeface="仿宋_GB2312" panose="02010609030101010101" charset="-122"/>
                <a:ea typeface="仿宋_GB2312" panose="02010609030101010101" charset="-122"/>
                <a:sym typeface="+mn-ea"/>
              </a:rPr>
              <a:t>每类家庭只能配租对应分组的房源。</a:t>
            </a:r>
            <a:endParaRPr lang="zh-CN" altLang="en-US">
              <a:solidFill>
                <a:schemeClr val="tx1"/>
              </a:solidFill>
              <a:latin typeface="仿宋_GB2312" panose="02010609030101010101" charset="-122"/>
              <a:ea typeface="仿宋_GB2312" panose="02010609030101010101" charset="-122"/>
              <a:sym typeface="+mn-ea"/>
            </a:endParaRPr>
          </a:p>
        </p:txBody>
      </p:sp>
    </p:spTree>
    <p:custDataLst>
      <p:tags r:id="rId1"/>
    </p:custData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latin typeface="仿宋_GB2312" panose="02010609030101010101" charset="-122"/>
                <a:ea typeface="仿宋_GB2312" panose="02010609030101010101" charset="-122"/>
              </a:rPr>
              <a:t>（三）随机排序，依序轮候。</a:t>
            </a:r>
            <a:endParaRPr lang="zh-CN" altLang="en-US">
              <a:latin typeface="仿宋_GB2312" panose="02010609030101010101" charset="-122"/>
              <a:ea typeface="仿宋_GB2312" panose="02010609030101010101" charset="-122"/>
            </a:endParaRPr>
          </a:p>
        </p:txBody>
      </p:sp>
      <p:sp>
        <p:nvSpPr>
          <p:cNvPr id="4" name="标题 1"/>
          <p:cNvSpPr>
            <a:spLocks noGrp="1"/>
          </p:cNvSpPr>
          <p:nvPr/>
        </p:nvSpPr>
        <p:spPr>
          <a:xfrm>
            <a:off x="669882" y="2242189"/>
            <a:ext cx="10852237" cy="441964"/>
          </a:xfrm>
          <a:prstGeom prst="rect">
            <a:avLst/>
          </a:prstGeom>
        </p:spPr>
        <p:txBody>
          <a:bodyPr vert="horz" wrap="square" lIns="90170" tIns="46990" rIns="90170" bIns="46990" rtlCol="0" anchor="ctr" anchorCtr="0">
            <a:normAutofit fontScale="90000"/>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a:latin typeface="仿宋_GB2312" panose="02010609030101010101" charset="-122"/>
                <a:ea typeface="仿宋_GB2312" panose="02010609030101010101" charset="-122"/>
              </a:rPr>
              <a:t>（四）序号唯一，抽签配租。</a:t>
            </a:r>
            <a:endParaRPr lang="zh-CN" altLang="en-US">
              <a:latin typeface="仿宋_GB2312" panose="02010609030101010101" charset="-122"/>
              <a:ea typeface="仿宋_GB2312" panose="02010609030101010101" charset="-122"/>
            </a:endParaRPr>
          </a:p>
        </p:txBody>
      </p:sp>
      <p:sp>
        <p:nvSpPr>
          <p:cNvPr id="5" name="标题 1"/>
          <p:cNvSpPr>
            <a:spLocks noGrp="1"/>
          </p:cNvSpPr>
          <p:nvPr/>
        </p:nvSpPr>
        <p:spPr>
          <a:xfrm>
            <a:off x="669882" y="4172589"/>
            <a:ext cx="10852237" cy="441964"/>
          </a:xfrm>
          <a:prstGeom prst="rect">
            <a:avLst/>
          </a:prstGeom>
        </p:spPr>
        <p:txBody>
          <a:bodyPr vert="horz" wrap="square" lIns="90170" tIns="46990" rIns="90170" bIns="46990" rtlCol="0" anchor="ctr" anchorCtr="0">
            <a:normAutofit fontScale="90000"/>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a:latin typeface="仿宋_GB2312" panose="02010609030101010101" charset="-122"/>
                <a:ea typeface="仿宋_GB2312" panose="02010609030101010101" charset="-122"/>
              </a:rPr>
              <a:t>（五）公开透明，多方监督。</a:t>
            </a:r>
            <a:endParaRPr lang="zh-CN" altLang="en-US">
              <a:latin typeface="仿宋_GB2312" panose="02010609030101010101" charset="-122"/>
              <a:ea typeface="仿宋_GB2312" panose="02010609030101010101" charset="-122"/>
            </a:endParaRPr>
          </a:p>
        </p:txBody>
      </p:sp>
      <p:sp>
        <p:nvSpPr>
          <p:cNvPr id="100" name="文本框 99"/>
          <p:cNvSpPr txBox="1"/>
          <p:nvPr/>
        </p:nvSpPr>
        <p:spPr>
          <a:xfrm>
            <a:off x="1001395" y="989965"/>
            <a:ext cx="9166225" cy="891540"/>
          </a:xfrm>
          <a:prstGeom prst="rect">
            <a:avLst/>
          </a:prstGeom>
          <a:noFill/>
          <a:ln w="9525">
            <a:noFill/>
          </a:ln>
        </p:spPr>
        <p:txBody>
          <a:bodyPr wrap="square">
            <a:spAutoFit/>
          </a:bodyPr>
          <a:p>
            <a:pPr indent="406400"/>
            <a:r>
              <a:rPr lang="en-US" sz="1600" b="0">
                <a:latin typeface="仿宋_GB2312" panose="02010609030101010101" charset="-122"/>
                <a:ea typeface="仿宋_GB2312" panose="02010609030101010101" charset="-122"/>
                <a:cs typeface="微软雅黑" panose="020B0503020204020204" charset="-122"/>
              </a:rPr>
              <a:t>2019</a:t>
            </a:r>
            <a:r>
              <a:rPr lang="zh-CN" sz="1600" b="0">
                <a:latin typeface="仿宋_GB2312" panose="02010609030101010101" charset="-122"/>
                <a:ea typeface="仿宋_GB2312" panose="02010609030101010101" charset="-122"/>
                <a:cs typeface="微软雅黑" panose="020B0503020204020204" charset="-122"/>
              </a:rPr>
              <a:t>年已申请并录入住房保障管理系统、但未分配到公租房的合格家庭，通过微机系统</a:t>
            </a:r>
            <a:r>
              <a:rPr lang="zh-CN" sz="1600" b="0">
                <a:solidFill>
                  <a:srgbClr val="FF0000"/>
                </a:solidFill>
                <a:latin typeface="仿宋_GB2312" panose="02010609030101010101" charset="-122"/>
                <a:ea typeface="仿宋_GB2312" panose="02010609030101010101" charset="-122"/>
                <a:cs typeface="微软雅黑" panose="020B0503020204020204" charset="-122"/>
              </a:rPr>
              <a:t>随机摇号</a:t>
            </a:r>
            <a:r>
              <a:rPr lang="zh-CN" sz="1600" b="0">
                <a:latin typeface="仿宋_GB2312" panose="02010609030101010101" charset="-122"/>
                <a:ea typeface="仿宋_GB2312" panose="02010609030101010101" charset="-122"/>
                <a:cs typeface="微软雅黑" panose="020B0503020204020204" charset="-122"/>
              </a:rPr>
              <a:t>，生成</a:t>
            </a:r>
            <a:r>
              <a:rPr lang="zh-CN" sz="2000">
                <a:solidFill>
                  <a:srgbClr val="FF0000"/>
                </a:solidFill>
                <a:latin typeface="仿宋_GB2312" panose="02010609030101010101" charset="-122"/>
                <a:ea typeface="仿宋_GB2312" panose="02010609030101010101" charset="-122"/>
                <a:cs typeface="微软雅黑" panose="020B0503020204020204" charset="-122"/>
              </a:rPr>
              <a:t>首批</a:t>
            </a:r>
            <a:r>
              <a:rPr lang="zh-CN" sz="1600" b="0">
                <a:latin typeface="仿宋_GB2312" panose="02010609030101010101" charset="-122"/>
                <a:ea typeface="仿宋_GB2312" panose="02010609030101010101" charset="-122"/>
                <a:cs typeface="微软雅黑" panose="020B0503020204020204" charset="-122"/>
              </a:rPr>
              <a:t>轮候顺序号。以后每年</a:t>
            </a:r>
            <a:r>
              <a:rPr lang="en-US" sz="1600" b="0">
                <a:latin typeface="仿宋_GB2312" panose="02010609030101010101" charset="-122"/>
                <a:ea typeface="仿宋_GB2312" panose="02010609030101010101" charset="-122"/>
                <a:cs typeface="微软雅黑" panose="020B0503020204020204" charset="-122"/>
              </a:rPr>
              <a:t>6</a:t>
            </a:r>
            <a:r>
              <a:rPr lang="zh-CN" sz="1600" b="0">
                <a:latin typeface="仿宋_GB2312" panose="02010609030101010101" charset="-122"/>
                <a:ea typeface="仿宋_GB2312" panose="02010609030101010101" charset="-122"/>
                <a:cs typeface="微软雅黑" panose="020B0503020204020204" charset="-122"/>
              </a:rPr>
              <a:t>月、</a:t>
            </a:r>
            <a:r>
              <a:rPr lang="en-US" sz="1600" b="0">
                <a:latin typeface="仿宋_GB2312" panose="02010609030101010101" charset="-122"/>
                <a:ea typeface="仿宋_GB2312" panose="02010609030101010101" charset="-122"/>
                <a:cs typeface="微软雅黑" panose="020B0503020204020204" charset="-122"/>
              </a:rPr>
              <a:t>12</a:t>
            </a:r>
            <a:r>
              <a:rPr lang="zh-CN" sz="1600" b="0">
                <a:latin typeface="仿宋_GB2312" panose="02010609030101010101" charset="-122"/>
                <a:ea typeface="仿宋_GB2312" panose="02010609030101010101" charset="-122"/>
                <a:cs typeface="微软雅黑" panose="020B0503020204020204" charset="-122"/>
              </a:rPr>
              <a:t>月分两次对公租房申请家庭进行随机摇号，每次生成的顺序号</a:t>
            </a:r>
            <a:r>
              <a:rPr lang="zh-CN" sz="1600" b="0">
                <a:solidFill>
                  <a:srgbClr val="FF0000"/>
                </a:solidFill>
                <a:latin typeface="仿宋_GB2312" panose="02010609030101010101" charset="-122"/>
                <a:ea typeface="仿宋_GB2312" panose="02010609030101010101" charset="-122"/>
                <a:cs typeface="微软雅黑" panose="020B0503020204020204" charset="-122"/>
              </a:rPr>
              <a:t>依次排列</a:t>
            </a:r>
            <a:r>
              <a:rPr lang="zh-CN" sz="1600" b="0">
                <a:latin typeface="仿宋_GB2312" panose="02010609030101010101" charset="-122"/>
                <a:ea typeface="仿宋_GB2312" panose="02010609030101010101" charset="-122"/>
                <a:cs typeface="微软雅黑" panose="020B0503020204020204" charset="-122"/>
              </a:rPr>
              <a:t>在前一批次轮候顺序号之后。</a:t>
            </a:r>
            <a:endParaRPr lang="zh-CN" altLang="en-US">
              <a:latin typeface="仿宋_GB2312" panose="02010609030101010101" charset="-122"/>
              <a:ea typeface="仿宋_GB2312" panose="02010609030101010101" charset="-122"/>
              <a:cs typeface="微软雅黑" panose="020B0503020204020204" charset="-122"/>
            </a:endParaRPr>
          </a:p>
        </p:txBody>
      </p:sp>
      <p:sp>
        <p:nvSpPr>
          <p:cNvPr id="7" name="文本框 6"/>
          <p:cNvSpPr txBox="1"/>
          <p:nvPr/>
        </p:nvSpPr>
        <p:spPr>
          <a:xfrm>
            <a:off x="1001395" y="2831465"/>
            <a:ext cx="9166225" cy="891540"/>
          </a:xfrm>
          <a:prstGeom prst="rect">
            <a:avLst/>
          </a:prstGeom>
          <a:noFill/>
          <a:ln w="9525">
            <a:noFill/>
          </a:ln>
        </p:spPr>
        <p:txBody>
          <a:bodyPr wrap="square">
            <a:spAutoFit/>
          </a:bodyPr>
          <a:p>
            <a:pPr indent="406400"/>
            <a:r>
              <a:rPr lang="zh-CN" sz="1600" b="0">
                <a:latin typeface="仿宋_GB2312" panose="02010609030101010101" charset="-122"/>
                <a:ea typeface="仿宋_GB2312" panose="02010609030101010101" charset="-122"/>
                <a:cs typeface="微软雅黑" panose="020B0503020204020204" charset="-122"/>
              </a:rPr>
              <a:t>轮候顺序号按照从小到大，每个申请人对应</a:t>
            </a:r>
            <a:r>
              <a:rPr lang="zh-CN" sz="2000" b="0">
                <a:solidFill>
                  <a:srgbClr val="FF0000"/>
                </a:solidFill>
                <a:latin typeface="仿宋_GB2312" panose="02010609030101010101" charset="-122"/>
                <a:ea typeface="仿宋_GB2312" panose="02010609030101010101" charset="-122"/>
                <a:cs typeface="微软雅黑" panose="020B0503020204020204" charset="-122"/>
              </a:rPr>
              <a:t>唯一</a:t>
            </a:r>
            <a:r>
              <a:rPr lang="zh-CN" sz="1600" b="0">
                <a:latin typeface="仿宋_GB2312" panose="02010609030101010101" charset="-122"/>
                <a:ea typeface="仿宋_GB2312" panose="02010609030101010101" charset="-122"/>
                <a:cs typeface="微软雅黑" panose="020B0503020204020204" charset="-122"/>
              </a:rPr>
              <a:t>顺序号，顺序号一经确定不得更改。分组配租时，每组申请人按照从小到大的顺序号</a:t>
            </a:r>
            <a:r>
              <a:rPr lang="zh-CN" sz="1600" b="0">
                <a:solidFill>
                  <a:srgbClr val="FF0000"/>
                </a:solidFill>
                <a:latin typeface="仿宋_GB2312" panose="02010609030101010101" charset="-122"/>
                <a:ea typeface="仿宋_GB2312" panose="02010609030101010101" charset="-122"/>
                <a:cs typeface="微软雅黑" panose="020B0503020204020204" charset="-122"/>
              </a:rPr>
              <a:t>抽取房源签，</a:t>
            </a:r>
            <a:r>
              <a:rPr lang="zh-CN" sz="1600">
                <a:latin typeface="仿宋_GB2312" panose="02010609030101010101" charset="-122"/>
                <a:ea typeface="仿宋_GB2312" panose="02010609030101010101" charset="-122"/>
                <a:cs typeface="微软雅黑" panose="020B0503020204020204" charset="-122"/>
                <a:sym typeface="+mn-ea"/>
              </a:rPr>
              <a:t>依次</a:t>
            </a:r>
            <a:r>
              <a:rPr lang="zh-CN" sz="1600" b="0">
                <a:latin typeface="仿宋_GB2312" panose="02010609030101010101" charset="-122"/>
                <a:ea typeface="仿宋_GB2312" panose="02010609030101010101" charset="-122"/>
                <a:cs typeface="微软雅黑" panose="020B0503020204020204" charset="-122"/>
              </a:rPr>
              <a:t>配租。    除首次集中配租外，每年</a:t>
            </a:r>
            <a:r>
              <a:rPr lang="en-US" sz="1600" b="0">
                <a:latin typeface="仿宋_GB2312" panose="02010609030101010101" charset="-122"/>
                <a:ea typeface="仿宋_GB2312" panose="02010609030101010101" charset="-122"/>
                <a:cs typeface="微软雅黑" panose="020B0503020204020204" charset="-122"/>
              </a:rPr>
              <a:t>4</a:t>
            </a:r>
            <a:r>
              <a:rPr lang="zh-CN" sz="1600" b="0">
                <a:latin typeface="仿宋_GB2312" panose="02010609030101010101" charset="-122"/>
                <a:ea typeface="仿宋_GB2312" panose="02010609030101010101" charset="-122"/>
                <a:cs typeface="微软雅黑" panose="020B0503020204020204" charset="-122"/>
              </a:rPr>
              <a:t>月和</a:t>
            </a:r>
            <a:r>
              <a:rPr lang="en-US" sz="1600" b="0">
                <a:latin typeface="仿宋_GB2312" panose="02010609030101010101" charset="-122"/>
                <a:ea typeface="仿宋_GB2312" panose="02010609030101010101" charset="-122"/>
                <a:cs typeface="微软雅黑" panose="020B0503020204020204" charset="-122"/>
              </a:rPr>
              <a:t>10</a:t>
            </a:r>
            <a:r>
              <a:rPr lang="zh-CN" sz="1600" b="0">
                <a:latin typeface="仿宋_GB2312" panose="02010609030101010101" charset="-122"/>
                <a:ea typeface="仿宋_GB2312" panose="02010609030101010101" charset="-122"/>
                <a:cs typeface="微软雅黑" panose="020B0503020204020204" charset="-122"/>
              </a:rPr>
              <a:t>月组织批次配租。</a:t>
            </a:r>
            <a:endParaRPr lang="zh-CN" altLang="en-US">
              <a:latin typeface="仿宋_GB2312" panose="02010609030101010101" charset="-122"/>
              <a:ea typeface="仿宋_GB2312" panose="02010609030101010101" charset="-122"/>
              <a:cs typeface="微软雅黑" panose="020B0503020204020204" charset="-122"/>
            </a:endParaRPr>
          </a:p>
        </p:txBody>
      </p:sp>
      <p:sp>
        <p:nvSpPr>
          <p:cNvPr id="8" name="文本框 7"/>
          <p:cNvSpPr txBox="1"/>
          <p:nvPr/>
        </p:nvSpPr>
        <p:spPr>
          <a:xfrm>
            <a:off x="1001395" y="4875530"/>
            <a:ext cx="6643370" cy="1076325"/>
          </a:xfrm>
          <a:prstGeom prst="rect">
            <a:avLst/>
          </a:prstGeom>
          <a:noFill/>
          <a:ln w="9525">
            <a:noFill/>
          </a:ln>
        </p:spPr>
        <p:txBody>
          <a:bodyPr wrap="square">
            <a:spAutoFit/>
          </a:bodyPr>
          <a:p>
            <a:pPr indent="406400"/>
            <a:r>
              <a:rPr lang="zh-CN" sz="1600" b="0">
                <a:latin typeface="仿宋_GB2312" panose="02010609030101010101" charset="-122"/>
                <a:ea typeface="仿宋_GB2312" panose="02010609030101010101" charset="-122"/>
                <a:cs typeface="仿宋_GB2312" panose="02010609030101010101" charset="-122"/>
              </a:rPr>
              <a:t>公租房申请、分配过程坚持公开、公平、公正的原则，轮候名册、</a:t>
            </a:r>
            <a:r>
              <a:rPr lang="zh-CN" sz="1600" b="0">
                <a:latin typeface="仿宋_GB2312" panose="02010609030101010101" charset="-122"/>
                <a:ea typeface="仿宋_GB2312" panose="02010609030101010101" charset="-122"/>
              </a:rPr>
              <a:t>配租</a:t>
            </a:r>
            <a:r>
              <a:rPr lang="zh-CN" sz="1600" b="0">
                <a:latin typeface="仿宋_GB2312" panose="02010609030101010101" charset="-122"/>
                <a:ea typeface="仿宋_GB2312" panose="02010609030101010101" charset="-122"/>
                <a:cs typeface="仿宋_GB2312" panose="02010609030101010101" charset="-122"/>
              </a:rPr>
              <a:t>名单及</a:t>
            </a:r>
            <a:r>
              <a:rPr lang="zh-CN" sz="1600" b="0">
                <a:latin typeface="仿宋_GB2312" panose="02010609030101010101" charset="-122"/>
                <a:ea typeface="仿宋_GB2312" panose="02010609030101010101" charset="-122"/>
              </a:rPr>
              <a:t>配租</a:t>
            </a:r>
            <a:r>
              <a:rPr lang="zh-CN" sz="1600" b="0">
                <a:latin typeface="仿宋_GB2312" panose="02010609030101010101" charset="-122"/>
                <a:ea typeface="仿宋_GB2312" panose="02010609030101010101" charset="-122"/>
                <a:cs typeface="仿宋_GB2312" panose="02010609030101010101" charset="-122"/>
              </a:rPr>
              <a:t>结果将在市住房和城乡建设局网站及各区政府网站上予以公示，并接受市民、媒体、</a:t>
            </a:r>
            <a:r>
              <a:rPr lang="zh-CN" sz="1600" b="0">
                <a:latin typeface="仿宋_GB2312" panose="02010609030101010101" charset="-122"/>
                <a:ea typeface="仿宋_GB2312" panose="02010609030101010101" charset="-122"/>
              </a:rPr>
              <a:t>住房保障行政主管部门、公证机构</a:t>
            </a:r>
            <a:r>
              <a:rPr lang="zh-CN" sz="1600" b="0">
                <a:latin typeface="仿宋_GB2312" panose="02010609030101010101" charset="-122"/>
                <a:ea typeface="仿宋_GB2312" panose="02010609030101010101" charset="-122"/>
                <a:cs typeface="仿宋_GB2312" panose="02010609030101010101" charset="-122"/>
              </a:rPr>
              <a:t>的全程监督。</a:t>
            </a:r>
            <a:endParaRPr lang="zh-CN" altLang="en-US">
              <a:latin typeface="仿宋_GB2312" panose="02010609030101010101" charset="-122"/>
              <a:ea typeface="仿宋_GB2312" panose="02010609030101010101" charset="-122"/>
            </a:endParaRPr>
          </a:p>
        </p:txBody>
      </p:sp>
      <p:pic>
        <p:nvPicPr>
          <p:cNvPr id="6" name="图片 5"/>
          <p:cNvPicPr>
            <a:picLocks noChangeAspect="1"/>
          </p:cNvPicPr>
          <p:nvPr/>
        </p:nvPicPr>
        <p:blipFill>
          <a:blip r:embed="rId1"/>
          <a:stretch>
            <a:fillRect/>
          </a:stretch>
        </p:blipFill>
        <p:spPr>
          <a:xfrm>
            <a:off x="7712710" y="3870325"/>
            <a:ext cx="3809365" cy="2028825"/>
          </a:xfrm>
          <a:prstGeom prst="rect">
            <a:avLst/>
          </a:prstGeom>
        </p:spPr>
      </p:pic>
    </p:spTree>
    <p:custDataLst>
      <p:tags r:id="rId2"/>
    </p:custDataLst>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latin typeface="黑体" panose="02010609060101010101" charset="-122"/>
                <a:ea typeface="黑体" panose="02010609060101010101" charset="-122"/>
              </a:rPr>
              <a:t>二、申请条件</a:t>
            </a:r>
            <a:endParaRPr lang="zh-CN" altLang="en-US">
              <a:latin typeface="黑体" panose="02010609060101010101" charset="-122"/>
              <a:ea typeface="黑体" panose="02010609060101010101" charset="-122"/>
            </a:endParaRPr>
          </a:p>
        </p:txBody>
      </p:sp>
      <p:sp>
        <p:nvSpPr>
          <p:cNvPr id="100" name="文本框 99"/>
          <p:cNvSpPr txBox="1"/>
          <p:nvPr/>
        </p:nvSpPr>
        <p:spPr>
          <a:xfrm>
            <a:off x="1237615" y="1634490"/>
            <a:ext cx="4385310" cy="583565"/>
          </a:xfrm>
          <a:prstGeom prst="rect">
            <a:avLst/>
          </a:prstGeom>
          <a:noFill/>
          <a:ln w="9525">
            <a:noFill/>
          </a:ln>
        </p:spPr>
        <p:txBody>
          <a:bodyPr wrap="square">
            <a:spAutoFit/>
          </a:bodyPr>
          <a:p>
            <a:pPr indent="0"/>
            <a:r>
              <a:rPr lang="zh-CN" sz="1600" b="0">
                <a:latin typeface="仿宋_GB2312" panose="02010609030101010101" charset="-122"/>
                <a:ea typeface="仿宋_GB2312" panose="02010609030101010101" charset="-122"/>
                <a:cs typeface="仿宋_GB2312" panose="02010609030101010101" charset="-122"/>
              </a:rPr>
              <a:t>申请对象应年满</a:t>
            </a:r>
            <a:r>
              <a:rPr lang="en-US" sz="1600" b="0">
                <a:latin typeface="仿宋_GB2312" panose="02010609030101010101" charset="-122"/>
                <a:ea typeface="仿宋_GB2312" panose="02010609030101010101" charset="-122"/>
                <a:cs typeface="仿宋_GB2312" panose="02010609030101010101" charset="-122"/>
              </a:rPr>
              <a:t>18</a:t>
            </a:r>
            <a:r>
              <a:rPr lang="zh-CN" sz="1600" b="0">
                <a:latin typeface="仿宋_GB2312" panose="02010609030101010101" charset="-122"/>
                <a:ea typeface="仿宋_GB2312" panose="02010609030101010101" charset="-122"/>
                <a:cs typeface="仿宋_GB2312" panose="02010609030101010101" charset="-122"/>
              </a:rPr>
              <a:t>周岁，具有完全民事行为能力，申请人及家庭成员在本市无住房。其中：</a:t>
            </a:r>
            <a:endParaRPr lang="zh-CN" sz="1600" b="0">
              <a:latin typeface="仿宋_GB2312" panose="02010609030101010101" charset="-122"/>
              <a:ea typeface="仿宋_GB2312" panose="02010609030101010101" charset="-122"/>
              <a:cs typeface="仿宋_GB2312" panose="02010609030101010101" charset="-122"/>
            </a:endParaRPr>
          </a:p>
        </p:txBody>
      </p:sp>
      <p:sp>
        <p:nvSpPr>
          <p:cNvPr id="2050" name=" 2050"/>
          <p:cNvSpPr/>
          <p:nvPr/>
        </p:nvSpPr>
        <p:spPr bwMode="auto">
          <a:xfrm>
            <a:off x="1237615" y="3433445"/>
            <a:ext cx="363220" cy="514350"/>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仿宋_GB2312" panose="02010609030101010101" charset="-122"/>
              <a:ea typeface="仿宋_GB2312" panose="02010609030101010101" charset="-122"/>
            </a:endParaRPr>
          </a:p>
        </p:txBody>
      </p:sp>
      <p:sp>
        <p:nvSpPr>
          <p:cNvPr id="5" name="右箭头 4"/>
          <p:cNvSpPr/>
          <p:nvPr/>
        </p:nvSpPr>
        <p:spPr>
          <a:xfrm>
            <a:off x="5895975" y="5230495"/>
            <a:ext cx="1227455" cy="4718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同时具备</a:t>
            </a:r>
            <a:endParaRPr lang="zh-CN" altLang="en-US"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6" name="矩形 5"/>
          <p:cNvSpPr/>
          <p:nvPr/>
        </p:nvSpPr>
        <p:spPr>
          <a:xfrm>
            <a:off x="1709420" y="3381375"/>
            <a:ext cx="4108450" cy="6191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lang="zh-CN" sz="1600" b="1">
                <a:latin typeface="仿宋_GB2312" panose="02010609030101010101" charset="-122"/>
                <a:ea typeface="仿宋_GB2312" panose="02010609030101010101" charset="-122"/>
                <a:sym typeface="+mn-ea"/>
              </a:rPr>
              <a:t>城镇低收入家庭、城镇最低生活保障家庭、   城镇特困人员救助供养对象</a:t>
            </a:r>
            <a:endParaRPr lang="zh-CN" altLang="en-US" sz="1600" b="1">
              <a:latin typeface="仿宋_GB2312" panose="02010609030101010101" charset="-122"/>
              <a:ea typeface="仿宋_GB2312" panose="02010609030101010101" charset="-122"/>
              <a:sym typeface="+mn-ea"/>
            </a:endParaRPr>
          </a:p>
        </p:txBody>
      </p:sp>
      <p:sp>
        <p:nvSpPr>
          <p:cNvPr id="7" name="文本框 6"/>
          <p:cNvSpPr txBox="1"/>
          <p:nvPr/>
        </p:nvSpPr>
        <p:spPr>
          <a:xfrm>
            <a:off x="365125" y="3537585"/>
            <a:ext cx="872490" cy="368300"/>
          </a:xfrm>
          <a:prstGeom prst="rect">
            <a:avLst/>
          </a:prstGeom>
          <a:noFill/>
        </p:spPr>
        <p:txBody>
          <a:bodyPr wrap="none" rtlCol="0" anchor="t">
            <a:spAutoFit/>
          </a:bodyPr>
          <a:p>
            <a:r>
              <a:rPr lang="zh-CN" b="1">
                <a:latin typeface="仿宋_GB2312" panose="02010609030101010101" charset="-122"/>
                <a:ea typeface="仿宋_GB2312" panose="02010609030101010101" charset="-122"/>
                <a:sym typeface="+mn-ea"/>
              </a:rPr>
              <a:t>（一）</a:t>
            </a:r>
            <a:endParaRPr lang="zh-CN" altLang="en-US" b="1">
              <a:latin typeface="仿宋_GB2312" panose="02010609030101010101" charset="-122"/>
              <a:ea typeface="仿宋_GB2312" panose="02010609030101010101" charset="-122"/>
              <a:sym typeface="+mn-ea"/>
            </a:endParaRPr>
          </a:p>
        </p:txBody>
      </p:sp>
      <p:sp>
        <p:nvSpPr>
          <p:cNvPr id="8" name="矩形 7"/>
          <p:cNvSpPr/>
          <p:nvPr/>
        </p:nvSpPr>
        <p:spPr>
          <a:xfrm>
            <a:off x="7169785" y="3382010"/>
            <a:ext cx="3984625" cy="618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406400"/>
            <a:r>
              <a:rPr lang="en-US" altLang="zh-CN" sz="1600">
                <a:latin typeface="仿宋_GB2312" panose="02010609030101010101" charset="-122"/>
                <a:ea typeface="仿宋_GB2312" panose="02010609030101010101" charset="-122"/>
                <a:cs typeface="微软雅黑" panose="020B0503020204020204" charset="-122"/>
                <a:sym typeface="+mn-ea"/>
              </a:rPr>
              <a:t>1.</a:t>
            </a:r>
            <a:r>
              <a:rPr lang="zh-CN" sz="1600">
                <a:latin typeface="仿宋_GB2312" panose="02010609030101010101" charset="-122"/>
                <a:ea typeface="仿宋_GB2312" panose="02010609030101010101" charset="-122"/>
                <a:cs typeface="微软雅黑" panose="020B0503020204020204" charset="-122"/>
                <a:sym typeface="+mn-ea"/>
              </a:rPr>
              <a:t>申请人持有本市户口且在本市居住；</a:t>
            </a:r>
            <a:endParaRPr lang="zh-CN" sz="1600">
              <a:latin typeface="仿宋_GB2312" panose="02010609030101010101" charset="-122"/>
              <a:ea typeface="仿宋_GB2312" panose="02010609030101010101" charset="-122"/>
              <a:cs typeface="微软雅黑" panose="020B0503020204020204" charset="-122"/>
              <a:sym typeface="+mn-ea"/>
            </a:endParaRPr>
          </a:p>
          <a:p>
            <a:pPr indent="406400"/>
            <a:r>
              <a:rPr lang="en-US" sz="1600">
                <a:latin typeface="仿宋_GB2312" panose="02010609030101010101" charset="-122"/>
                <a:ea typeface="仿宋_GB2312" panose="02010609030101010101" charset="-122"/>
                <a:cs typeface="微软雅黑" panose="020B0503020204020204" charset="-122"/>
                <a:sym typeface="+mn-ea"/>
              </a:rPr>
              <a:t>2.</a:t>
            </a:r>
            <a:r>
              <a:rPr lang="zh-CN" sz="1600">
                <a:latin typeface="仿宋_GB2312" panose="02010609030101010101" charset="-122"/>
                <a:ea typeface="仿宋_GB2312" panose="02010609030101010101" charset="-122"/>
                <a:cs typeface="微软雅黑" panose="020B0503020204020204" charset="-122"/>
                <a:sym typeface="+mn-ea"/>
              </a:rPr>
              <a:t>目前正在享受本市住房租赁补贴。</a:t>
            </a:r>
            <a:endParaRPr lang="zh-CN" altLang="en-US" sz="1600">
              <a:latin typeface="仿宋_GB2312" panose="02010609030101010101" charset="-122"/>
              <a:ea typeface="仿宋_GB2312" panose="02010609030101010101" charset="-122"/>
            </a:endParaRPr>
          </a:p>
        </p:txBody>
      </p:sp>
      <p:sp>
        <p:nvSpPr>
          <p:cNvPr id="11" name=" 2050"/>
          <p:cNvSpPr/>
          <p:nvPr/>
        </p:nvSpPr>
        <p:spPr bwMode="auto">
          <a:xfrm>
            <a:off x="1237615" y="5201285"/>
            <a:ext cx="363220" cy="500380"/>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仿宋_GB2312" panose="02010609030101010101" charset="-122"/>
              <a:ea typeface="仿宋_GB2312" panose="02010609030101010101" charset="-122"/>
            </a:endParaRPr>
          </a:p>
        </p:txBody>
      </p:sp>
      <p:sp>
        <p:nvSpPr>
          <p:cNvPr id="14" name="文本框 13"/>
          <p:cNvSpPr txBox="1"/>
          <p:nvPr/>
        </p:nvSpPr>
        <p:spPr>
          <a:xfrm>
            <a:off x="486410" y="5230495"/>
            <a:ext cx="629920" cy="337185"/>
          </a:xfrm>
          <a:prstGeom prst="rect">
            <a:avLst/>
          </a:prstGeom>
          <a:noFill/>
          <a:ln w="9525">
            <a:noFill/>
          </a:ln>
        </p:spPr>
        <p:txBody>
          <a:bodyPr wrap="square">
            <a:spAutoFit/>
          </a:bodyPr>
          <a:p>
            <a:pPr indent="0"/>
            <a:r>
              <a:rPr lang="zh-CN" sz="1600" b="1">
                <a:latin typeface="仿宋_GB2312" panose="02010609030101010101" charset="-122"/>
                <a:ea typeface="仿宋_GB2312" panose="02010609030101010101" charset="-122"/>
              </a:rPr>
              <a:t>（二）</a:t>
            </a:r>
            <a:endParaRPr lang="zh-CN" altLang="en-US" sz="1600" b="1">
              <a:latin typeface="仿宋_GB2312" panose="02010609030101010101" charset="-122"/>
              <a:ea typeface="仿宋_GB2312" panose="02010609030101010101" charset="-122"/>
            </a:endParaRPr>
          </a:p>
        </p:txBody>
      </p:sp>
      <p:sp>
        <p:nvSpPr>
          <p:cNvPr id="17" name="矩形 16"/>
          <p:cNvSpPr/>
          <p:nvPr/>
        </p:nvSpPr>
        <p:spPr>
          <a:xfrm>
            <a:off x="1714500" y="5201285"/>
            <a:ext cx="4098290" cy="501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lang="zh-CN" sz="1600" b="1">
                <a:latin typeface="仿宋_GB2312" panose="02010609030101010101" charset="-122"/>
                <a:ea typeface="仿宋_GB2312" panose="02010609030101010101" charset="-122"/>
                <a:sym typeface="+mn-ea"/>
              </a:rPr>
              <a:t>城镇中等偏下收入家庭、进城落户农民家庭</a:t>
            </a:r>
            <a:endParaRPr lang="zh-CN" altLang="en-US" sz="1600" b="1">
              <a:latin typeface="仿宋_GB2312" panose="02010609030101010101" charset="-122"/>
              <a:ea typeface="仿宋_GB2312" panose="02010609030101010101" charset="-122"/>
              <a:sym typeface="+mn-ea"/>
            </a:endParaRPr>
          </a:p>
        </p:txBody>
      </p:sp>
      <p:sp>
        <p:nvSpPr>
          <p:cNvPr id="19" name="右箭头 18"/>
          <p:cNvSpPr/>
          <p:nvPr/>
        </p:nvSpPr>
        <p:spPr>
          <a:xfrm>
            <a:off x="5895975" y="3485515"/>
            <a:ext cx="1226820" cy="4718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同时具备</a:t>
            </a:r>
            <a:endParaRPr lang="zh-CN" altLang="en-US"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20" name="矩形 19"/>
          <p:cNvSpPr/>
          <p:nvPr/>
        </p:nvSpPr>
        <p:spPr>
          <a:xfrm>
            <a:off x="7169785" y="4789170"/>
            <a:ext cx="4087495" cy="1325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406400"/>
            <a:r>
              <a:rPr sz="1600">
                <a:latin typeface="仿宋_GB2312" panose="02010609030101010101" charset="-122"/>
                <a:ea typeface="仿宋_GB2312" panose="02010609030101010101" charset="-122"/>
                <a:sym typeface="+mn-ea"/>
              </a:rPr>
              <a:t>1.申请人持有本市户口，且在本市居住（单身申请人应年满35周岁）；</a:t>
            </a:r>
            <a:endParaRPr sz="1600">
              <a:latin typeface="仿宋_GB2312" panose="02010609030101010101" charset="-122"/>
              <a:ea typeface="仿宋_GB2312" panose="02010609030101010101" charset="-122"/>
              <a:sym typeface="+mn-ea"/>
            </a:endParaRPr>
          </a:p>
          <a:p>
            <a:pPr indent="406400"/>
            <a:r>
              <a:rPr sz="1600">
                <a:latin typeface="仿宋_GB2312" panose="02010609030101010101" charset="-122"/>
                <a:ea typeface="仿宋_GB2312" panose="02010609030101010101" charset="-122"/>
                <a:sym typeface="+mn-ea"/>
              </a:rPr>
              <a:t>2.家庭人均可支配收入低于我市上一年度城镇居民人均可支配收入（以政府公布的统计公报为准）。</a:t>
            </a:r>
            <a:endParaRPr sz="1600">
              <a:latin typeface="仿宋_GB2312" panose="02010609030101010101" charset="-122"/>
              <a:ea typeface="仿宋_GB2312" panose="02010609030101010101" charset="-122"/>
              <a:sym typeface="+mn-ea"/>
            </a:endParaRPr>
          </a:p>
        </p:txBody>
      </p:sp>
      <p:pic>
        <p:nvPicPr>
          <p:cNvPr id="3" name="图片 2"/>
          <p:cNvPicPr>
            <a:picLocks noChangeAspect="1"/>
          </p:cNvPicPr>
          <p:nvPr/>
        </p:nvPicPr>
        <p:blipFill>
          <a:blip r:embed="rId1"/>
          <a:stretch>
            <a:fillRect/>
          </a:stretch>
        </p:blipFill>
        <p:spPr>
          <a:xfrm>
            <a:off x="6833235" y="688340"/>
            <a:ext cx="3752850" cy="2277110"/>
          </a:xfrm>
          <a:prstGeom prst="rect">
            <a:avLst/>
          </a:prstGeom>
        </p:spPr>
      </p:pic>
    </p:spTree>
    <p:custDataLst>
      <p:tags r:id="rId2"/>
    </p:custDataLst>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 2050"/>
          <p:cNvSpPr/>
          <p:nvPr/>
        </p:nvSpPr>
        <p:spPr bwMode="auto">
          <a:xfrm>
            <a:off x="1295400" y="3623310"/>
            <a:ext cx="363220" cy="514985"/>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仿宋_GB2312" panose="02010609030101010101" charset="-122"/>
              <a:ea typeface="仿宋_GB2312" panose="02010609030101010101" charset="-122"/>
            </a:endParaRPr>
          </a:p>
        </p:txBody>
      </p:sp>
      <p:sp>
        <p:nvSpPr>
          <p:cNvPr id="3" name=" 2050"/>
          <p:cNvSpPr/>
          <p:nvPr/>
        </p:nvSpPr>
        <p:spPr bwMode="auto">
          <a:xfrm>
            <a:off x="1295400" y="5367655"/>
            <a:ext cx="363220" cy="483870"/>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仿宋_GB2312" panose="02010609030101010101" charset="-122"/>
              <a:ea typeface="仿宋_GB2312" panose="02010609030101010101" charset="-122"/>
            </a:endParaRPr>
          </a:p>
        </p:txBody>
      </p:sp>
      <p:sp>
        <p:nvSpPr>
          <p:cNvPr id="100" name="文本框 99"/>
          <p:cNvSpPr txBox="1"/>
          <p:nvPr/>
        </p:nvSpPr>
        <p:spPr>
          <a:xfrm>
            <a:off x="519430" y="3699510"/>
            <a:ext cx="600710" cy="337185"/>
          </a:xfrm>
          <a:prstGeom prst="rect">
            <a:avLst/>
          </a:prstGeom>
          <a:noFill/>
          <a:ln w="9525">
            <a:noFill/>
          </a:ln>
        </p:spPr>
        <p:txBody>
          <a:bodyPr wrap="square">
            <a:spAutoFit/>
          </a:bodyPr>
          <a:p>
            <a:pPr indent="0"/>
            <a:r>
              <a:rPr lang="zh-CN" sz="1600" b="1">
                <a:latin typeface="仿宋_GB2312" panose="02010609030101010101" charset="-122"/>
                <a:ea typeface="仿宋_GB2312" panose="02010609030101010101" charset="-122"/>
              </a:rPr>
              <a:t>（四）</a:t>
            </a:r>
            <a:endParaRPr lang="zh-CN" altLang="en-US" sz="1600" b="1">
              <a:latin typeface="仿宋_GB2312" panose="02010609030101010101" charset="-122"/>
              <a:ea typeface="仿宋_GB2312" panose="02010609030101010101" charset="-122"/>
            </a:endParaRPr>
          </a:p>
        </p:txBody>
      </p:sp>
      <p:sp>
        <p:nvSpPr>
          <p:cNvPr id="5" name="矩形 4"/>
          <p:cNvSpPr/>
          <p:nvPr/>
        </p:nvSpPr>
        <p:spPr>
          <a:xfrm>
            <a:off x="1752600" y="3623310"/>
            <a:ext cx="3674110" cy="51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lang="zh-CN" b="1">
                <a:latin typeface="仿宋_GB2312" panose="02010609030101010101" charset="-122"/>
                <a:ea typeface="仿宋_GB2312" panose="02010609030101010101" charset="-122"/>
                <a:sym typeface="+mn-ea"/>
              </a:rPr>
              <a:t>稳定就业的外来务工人员</a:t>
            </a:r>
            <a:endParaRPr lang="zh-CN" altLang="en-US" b="1">
              <a:latin typeface="仿宋_GB2312" panose="02010609030101010101" charset="-122"/>
              <a:ea typeface="仿宋_GB2312" panose="02010609030101010101" charset="-122"/>
              <a:sym typeface="+mn-ea"/>
            </a:endParaRPr>
          </a:p>
        </p:txBody>
      </p:sp>
      <p:sp>
        <p:nvSpPr>
          <p:cNvPr id="8" name="右箭头 7"/>
          <p:cNvSpPr/>
          <p:nvPr/>
        </p:nvSpPr>
        <p:spPr>
          <a:xfrm>
            <a:off x="5640705" y="3622675"/>
            <a:ext cx="1227455" cy="4718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同时具备</a:t>
            </a:r>
            <a:endParaRPr lang="zh-CN" altLang="en-US"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9" name="矩形 8"/>
          <p:cNvSpPr/>
          <p:nvPr/>
        </p:nvSpPr>
        <p:spPr>
          <a:xfrm>
            <a:off x="6974840" y="3312795"/>
            <a:ext cx="4362450" cy="1090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a:latin typeface="仿宋_GB2312" panose="02010609030101010101" charset="-122"/>
                <a:ea typeface="仿宋_GB2312" panose="02010609030101010101" charset="-122"/>
              </a:rPr>
              <a:t>1.申请人持有本市居住证；</a:t>
            </a:r>
            <a:endParaRPr lang="zh-CN" altLang="en-US" sz="1400">
              <a:latin typeface="仿宋_GB2312" panose="02010609030101010101" charset="-122"/>
              <a:ea typeface="仿宋_GB2312" panose="02010609030101010101" charset="-122"/>
            </a:endParaRPr>
          </a:p>
          <a:p>
            <a:pPr algn="l"/>
            <a:r>
              <a:rPr lang="zh-CN" altLang="en-US" sz="1400">
                <a:latin typeface="仿宋_GB2312" panose="02010609030101010101" charset="-122"/>
                <a:ea typeface="仿宋_GB2312" panose="02010609030101010101" charset="-122"/>
              </a:rPr>
              <a:t>2.申请人与本市用人单位签订一年以上的劳动（聘用）合同；</a:t>
            </a:r>
            <a:endParaRPr lang="zh-CN" altLang="en-US" sz="1400">
              <a:latin typeface="仿宋_GB2312" panose="02010609030101010101" charset="-122"/>
              <a:ea typeface="仿宋_GB2312" panose="02010609030101010101" charset="-122"/>
            </a:endParaRPr>
          </a:p>
          <a:p>
            <a:pPr algn="ctr"/>
            <a:r>
              <a:rPr lang="zh-CN" altLang="en-US" sz="1400">
                <a:latin typeface="仿宋_GB2312" panose="02010609030101010101" charset="-122"/>
                <a:ea typeface="仿宋_GB2312" panose="02010609030101010101" charset="-122"/>
              </a:rPr>
              <a:t>3.申请人在本市正在缴存社保且累计缴存12个月以上。</a:t>
            </a:r>
            <a:endParaRPr lang="zh-CN" altLang="en-US" sz="1400">
              <a:latin typeface="仿宋_GB2312" panose="02010609030101010101" charset="-122"/>
              <a:ea typeface="仿宋_GB2312" panose="02010609030101010101" charset="-122"/>
            </a:endParaRPr>
          </a:p>
        </p:txBody>
      </p:sp>
      <p:sp>
        <p:nvSpPr>
          <p:cNvPr id="10" name="文本框 9"/>
          <p:cNvSpPr txBox="1"/>
          <p:nvPr/>
        </p:nvSpPr>
        <p:spPr>
          <a:xfrm>
            <a:off x="519430" y="5402580"/>
            <a:ext cx="619760" cy="337185"/>
          </a:xfrm>
          <a:prstGeom prst="rect">
            <a:avLst/>
          </a:prstGeom>
          <a:noFill/>
          <a:ln w="9525">
            <a:noFill/>
          </a:ln>
        </p:spPr>
        <p:txBody>
          <a:bodyPr wrap="square">
            <a:spAutoFit/>
          </a:bodyPr>
          <a:p>
            <a:pPr indent="0"/>
            <a:r>
              <a:rPr lang="zh-CN" sz="1600" b="1">
                <a:latin typeface="仿宋_GB2312" panose="02010609030101010101" charset="-122"/>
                <a:ea typeface="仿宋_GB2312" panose="02010609030101010101" charset="-122"/>
              </a:rPr>
              <a:t>（五）</a:t>
            </a:r>
            <a:endParaRPr lang="zh-CN" altLang="en-US" sz="1600" b="1">
              <a:latin typeface="仿宋_GB2312" panose="02010609030101010101" charset="-122"/>
              <a:ea typeface="仿宋_GB2312" panose="02010609030101010101" charset="-122"/>
            </a:endParaRPr>
          </a:p>
        </p:txBody>
      </p:sp>
      <p:sp>
        <p:nvSpPr>
          <p:cNvPr id="11" name="矩形 10"/>
          <p:cNvSpPr/>
          <p:nvPr/>
        </p:nvSpPr>
        <p:spPr>
          <a:xfrm>
            <a:off x="1752600" y="5367655"/>
            <a:ext cx="3674110" cy="471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latin typeface="仿宋_GB2312" panose="02010609030101010101" charset="-122"/>
                <a:ea typeface="仿宋_GB2312" panose="02010609030101010101" charset="-122"/>
              </a:rPr>
              <a:t>青年医生或青年教师</a:t>
            </a:r>
            <a:endParaRPr lang="zh-CN" altLang="en-US">
              <a:latin typeface="仿宋_GB2312" panose="02010609030101010101" charset="-122"/>
              <a:ea typeface="仿宋_GB2312" panose="02010609030101010101" charset="-122"/>
            </a:endParaRPr>
          </a:p>
        </p:txBody>
      </p:sp>
      <p:sp>
        <p:nvSpPr>
          <p:cNvPr id="12" name="右箭头 11"/>
          <p:cNvSpPr/>
          <p:nvPr/>
        </p:nvSpPr>
        <p:spPr>
          <a:xfrm>
            <a:off x="5640705" y="5367020"/>
            <a:ext cx="1227455" cy="4718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同时具备</a:t>
            </a:r>
            <a:endParaRPr lang="zh-CN" altLang="en-US"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13" name="矩形 12"/>
          <p:cNvSpPr/>
          <p:nvPr/>
        </p:nvSpPr>
        <p:spPr>
          <a:xfrm>
            <a:off x="6974840" y="4868545"/>
            <a:ext cx="4361815" cy="1405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400">
                <a:latin typeface="仿宋_GB2312" panose="02010609030101010101" charset="-122"/>
                <a:ea typeface="仿宋_GB2312" panose="02010609030101010101" charset="-122"/>
              </a:rPr>
              <a:t>1.申请人持有本市户口或本市居住证；</a:t>
            </a:r>
            <a:endParaRPr lang="zh-CN" altLang="en-US" sz="1400">
              <a:latin typeface="仿宋_GB2312" panose="02010609030101010101" charset="-122"/>
              <a:ea typeface="仿宋_GB2312" panose="02010609030101010101" charset="-122"/>
            </a:endParaRPr>
          </a:p>
          <a:p>
            <a:pPr algn="l"/>
            <a:r>
              <a:rPr lang="zh-CN" altLang="en-US" sz="1400">
                <a:latin typeface="仿宋_GB2312" panose="02010609030101010101" charset="-122"/>
                <a:ea typeface="仿宋_GB2312" panose="02010609030101010101" charset="-122"/>
              </a:rPr>
              <a:t>2.申请人为正在从事一线医务工作的医生或正在从事教学的教师；</a:t>
            </a:r>
            <a:endParaRPr lang="zh-CN" altLang="en-US" sz="1400">
              <a:latin typeface="仿宋_GB2312" panose="02010609030101010101" charset="-122"/>
              <a:ea typeface="仿宋_GB2312" panose="02010609030101010101" charset="-122"/>
            </a:endParaRPr>
          </a:p>
          <a:p>
            <a:pPr algn="l"/>
            <a:r>
              <a:rPr lang="zh-CN" altLang="en-US" sz="1400">
                <a:latin typeface="仿宋_GB2312" panose="02010609030101010101" charset="-122"/>
                <a:ea typeface="仿宋_GB2312" panose="02010609030101010101" charset="-122"/>
              </a:rPr>
              <a:t>3.申请人年龄不超过40周岁；</a:t>
            </a:r>
            <a:endParaRPr lang="zh-CN" altLang="en-US" sz="1400">
              <a:latin typeface="仿宋_GB2312" panose="02010609030101010101" charset="-122"/>
              <a:ea typeface="仿宋_GB2312" panose="02010609030101010101" charset="-122"/>
            </a:endParaRPr>
          </a:p>
          <a:p>
            <a:pPr algn="l"/>
            <a:r>
              <a:rPr lang="zh-CN" altLang="en-US" sz="1400">
                <a:latin typeface="仿宋_GB2312" panose="02010609030101010101" charset="-122"/>
                <a:ea typeface="仿宋_GB2312" panose="02010609030101010101" charset="-122"/>
              </a:rPr>
              <a:t>4.申请人在本市正在缴存社保且累计缴存12个月以上。</a:t>
            </a:r>
            <a:endParaRPr lang="zh-CN" altLang="en-US" sz="1400">
              <a:latin typeface="仿宋_GB2312" panose="02010609030101010101" charset="-122"/>
              <a:ea typeface="仿宋_GB2312" panose="02010609030101010101" charset="-122"/>
            </a:endParaRPr>
          </a:p>
        </p:txBody>
      </p:sp>
      <p:sp>
        <p:nvSpPr>
          <p:cNvPr id="25" name="矩形 24"/>
          <p:cNvSpPr/>
          <p:nvPr/>
        </p:nvSpPr>
        <p:spPr>
          <a:xfrm>
            <a:off x="1752600" y="1766570"/>
            <a:ext cx="3674110" cy="471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0"/>
            <a:r>
              <a:rPr lang="zh-CN" b="1">
                <a:latin typeface="仿宋_GB2312" panose="02010609030101010101" charset="-122"/>
                <a:ea typeface="仿宋_GB2312" panose="02010609030101010101" charset="-122"/>
                <a:sym typeface="+mn-ea"/>
              </a:rPr>
              <a:t>新就业职工（含新就业大学生）</a:t>
            </a:r>
            <a:endParaRPr lang="zh-CN" altLang="en-US" b="1">
              <a:latin typeface="仿宋_GB2312" panose="02010609030101010101" charset="-122"/>
              <a:ea typeface="仿宋_GB2312" panose="02010609030101010101" charset="-122"/>
              <a:sym typeface="+mn-ea"/>
            </a:endParaRPr>
          </a:p>
        </p:txBody>
      </p:sp>
      <p:sp>
        <p:nvSpPr>
          <p:cNvPr id="6" name="文本框 5"/>
          <p:cNvSpPr txBox="1"/>
          <p:nvPr/>
        </p:nvSpPr>
        <p:spPr>
          <a:xfrm>
            <a:off x="538480" y="1790065"/>
            <a:ext cx="600710" cy="337185"/>
          </a:xfrm>
          <a:prstGeom prst="rect">
            <a:avLst/>
          </a:prstGeom>
          <a:noFill/>
          <a:ln w="9525">
            <a:noFill/>
          </a:ln>
        </p:spPr>
        <p:txBody>
          <a:bodyPr wrap="square">
            <a:spAutoFit/>
          </a:bodyPr>
          <a:p>
            <a:pPr indent="0"/>
            <a:r>
              <a:rPr lang="zh-CN" sz="1600" b="1">
                <a:latin typeface="仿宋_GB2312" panose="02010609030101010101" charset="-122"/>
                <a:ea typeface="仿宋_GB2312" panose="02010609030101010101" charset="-122"/>
              </a:rPr>
              <a:t>（三）</a:t>
            </a:r>
            <a:endParaRPr lang="zh-CN" altLang="en-US" sz="1600" b="1">
              <a:latin typeface="仿宋_GB2312" panose="02010609030101010101" charset="-122"/>
              <a:ea typeface="仿宋_GB2312" panose="02010609030101010101" charset="-122"/>
            </a:endParaRPr>
          </a:p>
        </p:txBody>
      </p:sp>
      <p:sp>
        <p:nvSpPr>
          <p:cNvPr id="7" name=" 2050"/>
          <p:cNvSpPr/>
          <p:nvPr/>
        </p:nvSpPr>
        <p:spPr bwMode="auto">
          <a:xfrm>
            <a:off x="1295400" y="1766570"/>
            <a:ext cx="363220" cy="471805"/>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仿宋_GB2312" panose="02010609030101010101" charset="-122"/>
              <a:ea typeface="仿宋_GB2312" panose="02010609030101010101" charset="-122"/>
            </a:endParaRPr>
          </a:p>
        </p:txBody>
      </p:sp>
      <p:sp>
        <p:nvSpPr>
          <p:cNvPr id="14" name="右箭头 13"/>
          <p:cNvSpPr/>
          <p:nvPr/>
        </p:nvSpPr>
        <p:spPr>
          <a:xfrm>
            <a:off x="5640705" y="1766570"/>
            <a:ext cx="1227455" cy="4718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同时具备</a:t>
            </a:r>
            <a:endParaRPr lang="zh-CN" altLang="en-US"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28" name="矩形 27"/>
          <p:cNvSpPr/>
          <p:nvPr/>
        </p:nvSpPr>
        <p:spPr>
          <a:xfrm>
            <a:off x="6974840" y="1158240"/>
            <a:ext cx="4361815" cy="168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406400"/>
            <a:r>
              <a:rPr sz="1400">
                <a:latin typeface="仿宋_GB2312" panose="02010609030101010101" charset="-122"/>
                <a:ea typeface="仿宋_GB2312" panose="02010609030101010101" charset="-122"/>
                <a:sym typeface="+mn-ea"/>
              </a:rPr>
              <a:t>1.申请人持有本市户口或本市居住证；   </a:t>
            </a:r>
            <a:endParaRPr sz="1400">
              <a:latin typeface="仿宋_GB2312" panose="02010609030101010101" charset="-122"/>
              <a:ea typeface="仿宋_GB2312" panose="02010609030101010101" charset="-122"/>
              <a:sym typeface="+mn-ea"/>
            </a:endParaRPr>
          </a:p>
          <a:p>
            <a:pPr indent="406400"/>
            <a:r>
              <a:rPr sz="1400">
                <a:latin typeface="仿宋_GB2312" panose="02010609030101010101" charset="-122"/>
                <a:ea typeface="仿宋_GB2312" panose="02010609030101010101" charset="-122"/>
                <a:sym typeface="+mn-ea"/>
              </a:rPr>
              <a:t>2.申请人全日制大中专及以上院校毕业之日起计算不满8年；</a:t>
            </a:r>
            <a:endParaRPr sz="1400">
              <a:latin typeface="仿宋_GB2312" panose="02010609030101010101" charset="-122"/>
              <a:ea typeface="仿宋_GB2312" panose="02010609030101010101" charset="-122"/>
              <a:sym typeface="+mn-ea"/>
            </a:endParaRPr>
          </a:p>
          <a:p>
            <a:pPr indent="406400"/>
            <a:r>
              <a:rPr sz="1400">
                <a:latin typeface="仿宋_GB2312" panose="02010609030101010101" charset="-122"/>
                <a:ea typeface="仿宋_GB2312" panose="02010609030101010101" charset="-122"/>
                <a:sym typeface="+mn-ea"/>
              </a:rPr>
              <a:t>3.申请人与本市用人单位签订一年以上的劳动（聘用）合同或者已被机关事业单位招录；</a:t>
            </a:r>
            <a:endParaRPr sz="1400">
              <a:latin typeface="仿宋_GB2312" panose="02010609030101010101" charset="-122"/>
              <a:ea typeface="仿宋_GB2312" panose="02010609030101010101" charset="-122"/>
              <a:sym typeface="+mn-ea"/>
            </a:endParaRPr>
          </a:p>
          <a:p>
            <a:pPr indent="406400"/>
            <a:r>
              <a:rPr sz="1400">
                <a:latin typeface="仿宋_GB2312" panose="02010609030101010101" charset="-122"/>
                <a:ea typeface="仿宋_GB2312" panose="02010609030101010101" charset="-122"/>
                <a:sym typeface="+mn-ea"/>
              </a:rPr>
              <a:t>4.申请人在本市正在缴存社保且累计缴存12个月以上。</a:t>
            </a:r>
            <a:endParaRPr sz="1400">
              <a:latin typeface="仿宋_GB2312" panose="02010609030101010101" charset="-122"/>
              <a:ea typeface="仿宋_GB2312" panose="02010609030101010101" charset="-122"/>
              <a:sym typeface="+mn-ea"/>
            </a:endParaRPr>
          </a:p>
        </p:txBody>
      </p:sp>
    </p:spTree>
    <p:custDataLst>
      <p:tags r:id="rId1"/>
    </p:custDataLst>
  </p:cSld>
  <p:clrMapOvr>
    <a:masterClrMapping/>
  </p:clrMapOvr>
  <p:transition>
    <p:blinds dir="vert"/>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3"/>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3"/>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p="http://schemas.openxmlformats.org/presentationml/2006/main">
  <p:tag name="KSO_WM_TEMPLATE_THUMBS_INDEX" val="1、4、7、9、12、15、16、20、23、24、25、26、29、34、39、4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23"/>
</p:tagLst>
</file>

<file path=ppt/tags/tag202.xml><?xml version="1.0" encoding="utf-8"?>
<p:tagLst xmlns:p="http://schemas.openxmlformats.org/presentationml/2006/main">
  <p:tag name="KSO_WM_BEAUTIFY_FLAG" val="#wm#"/>
  <p:tag name="KSO_WM_TEMPLATE_CATEGORY" val="custom"/>
  <p:tag name="KSO_WM_TEMPLATE_INDEX" val="20204323"/>
</p:tagLst>
</file>

<file path=ppt/tags/tag203.xml><?xml version="1.0" encoding="utf-8"?>
<p:tagLst xmlns:p="http://schemas.openxmlformats.org/presentationml/2006/main">
  <p:tag name="KSO_WM_BEAUTIFY_FLAG" val="#wm#"/>
  <p:tag name="KSO_WM_TEMPLATE_CATEGORY" val="custom"/>
  <p:tag name="KSO_WM_TEMPLATE_INDEX" val="20204323"/>
</p:tagLst>
</file>

<file path=ppt/tags/tag204.xml><?xml version="1.0" encoding="utf-8"?>
<p:tagLst xmlns:p="http://schemas.openxmlformats.org/presentationml/2006/main">
  <p:tag name="KSO_WM_BEAUTIFY_FLAG" val="#wm#"/>
  <p:tag name="KSO_WM_TEMPLATE_CATEGORY" val="custom"/>
  <p:tag name="KSO_WM_TEMPLATE_INDEX" val="20204323"/>
</p:tagLst>
</file>

<file path=ppt/tags/tag205.xml><?xml version="1.0" encoding="utf-8"?>
<p:tagLst xmlns:p="http://schemas.openxmlformats.org/presentationml/2006/main">
  <p:tag name="KSO_WM_BEAUTIFY_FLAG" val="#wm#"/>
  <p:tag name="KSO_WM_TEMPLATE_CATEGORY" val="custom"/>
  <p:tag name="KSO_WM_TEMPLATE_INDEX" val="20204323"/>
</p:tagLst>
</file>

<file path=ppt/tags/tag206.xml><?xml version="1.0" encoding="utf-8"?>
<p:tagLst xmlns:p="http://schemas.openxmlformats.org/presentationml/2006/main">
  <p:tag name="KSO_WM_BEAUTIFY_FLAG" val="#wm#"/>
  <p:tag name="KSO_WM_TEMPLATE_CATEGORY" val="custom"/>
  <p:tag name="KSO_WM_TEMPLATE_INDEX" val="20204323"/>
</p:tagLst>
</file>

<file path=ppt/tags/tag207.xml><?xml version="1.0" encoding="utf-8"?>
<p:tagLst xmlns:p="http://schemas.openxmlformats.org/presentationml/2006/main">
  <p:tag name="KSO_WM_BEAUTIFY_FLAG" val="#wm#"/>
  <p:tag name="KSO_WM_TEMPLATE_CATEGORY" val="custom"/>
  <p:tag name="KSO_WM_TEMPLATE_INDEX" val="20204323"/>
</p:tagLst>
</file>

<file path=ppt/tags/tag208.xml><?xml version="1.0" encoding="utf-8"?>
<p:tagLst xmlns:p="http://schemas.openxmlformats.org/presentationml/2006/main">
  <p:tag name="KSO_WM_BEAUTIFY_FLAG" val="#wm#"/>
  <p:tag name="KSO_WM_TEMPLATE_CATEGORY" val="custom"/>
  <p:tag name="KSO_WM_TEMPLATE_INDEX" val="20204323"/>
</p:tagLst>
</file>

<file path=ppt/tags/tag209.xml><?xml version="1.0" encoding="utf-8"?>
<p:tagLst xmlns:p="http://schemas.openxmlformats.org/presentationml/2006/main">
  <p:tag name="KSO_WM_BEAUTIFY_FLAG" val="#wm#"/>
  <p:tag name="KSO_WM_TEMPLATE_CATEGORY" val="custom"/>
  <p:tag name="KSO_WM_TEMPLATE_INDEX" val="2020432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TEMPLATE_CATEGORY" val="custom"/>
  <p:tag name="KSO_WM_TEMPLATE_INDEX" val="20204323"/>
</p:tagLst>
</file>

<file path=ppt/tags/tag211.xml><?xml version="1.0" encoding="utf-8"?>
<p:tagLst xmlns:p="http://schemas.openxmlformats.org/presentationml/2006/main">
  <p:tag name="KSO_WM_BEAUTIFY_FLAG" val="#wm#"/>
  <p:tag name="KSO_WM_TEMPLATE_CATEGORY" val="custom"/>
  <p:tag name="KSO_WM_TEMPLATE_INDEX" val="20204323"/>
  <p:tag name="KSO_WM_SLIDE_MODEL_TYPE" val="timeline"/>
</p:tagLst>
</file>

<file path=ppt/tags/tag212.xml><?xml version="1.0" encoding="utf-8"?>
<p:tagLst xmlns:p="http://schemas.openxmlformats.org/presentationml/2006/main">
  <p:tag name="KSO_WM_BEAUTIFY_FLAG" val="#wm#"/>
  <p:tag name="KSO_WM_TEMPLATE_CATEGORY" val="custom"/>
  <p:tag name="KSO_WM_TEMPLATE_INDEX" val="20204323"/>
</p:tagLst>
</file>

<file path=ppt/tags/tag213.xml><?xml version="1.0" encoding="utf-8"?>
<p:tagLst xmlns:p="http://schemas.openxmlformats.org/presentationml/2006/main">
  <p:tag name="KSO_WM_BEAUTIFY_FLAG" val="#wm#"/>
  <p:tag name="KSO_WM_TEMPLATE_CATEGORY" val="custom"/>
  <p:tag name="KSO_WM_TEMPLATE_INDEX" val="20204323"/>
</p:tagLst>
</file>

<file path=ppt/tags/tag214.xml><?xml version="1.0" encoding="utf-8"?>
<p:tagLst xmlns:p="http://schemas.openxmlformats.org/presentationml/2006/main">
  <p:tag name="KSO_WM_BEAUTIFY_FLAG" val="#wm#"/>
  <p:tag name="KSO_WM_TEMPLATE_CATEGORY" val="custom"/>
  <p:tag name="KSO_WM_TEMPLATE_INDEX" val="20204323"/>
</p:tagLst>
</file>

<file path=ppt/tags/tag215.xml><?xml version="1.0" encoding="utf-8"?>
<p:tagLst xmlns:p="http://schemas.openxmlformats.org/presentationml/2006/main">
  <p:tag name="KSO_WM_BEAUTIFY_FLAG" val="#wm#"/>
  <p:tag name="KSO_WM_TEMPLATE_CATEGORY" val="custom"/>
  <p:tag name="KSO_WM_TEMPLATE_INDEX" val="20204323"/>
</p:tagLst>
</file>

<file path=ppt/tags/tag216.xml><?xml version="1.0" encoding="utf-8"?>
<p:tagLst xmlns:p="http://schemas.openxmlformats.org/presentationml/2006/main">
  <p:tag name="KSO_WM_BEAUTIFY_FLAG" val="#wm#"/>
  <p:tag name="KSO_WM_TEMPLATE_CATEGORY" val="custom"/>
  <p:tag name="KSO_WM_TEMPLATE_INDEX" val="20204323"/>
</p:tagLst>
</file>

<file path=ppt/tags/tag217.xml><?xml version="1.0" encoding="utf-8"?>
<p:tagLst xmlns:p="http://schemas.openxmlformats.org/presentationml/2006/main">
  <p:tag name="KSO_WM_BEAUTIFY_FLAG" val="#wm#"/>
  <p:tag name="KSO_WM_TEMPLATE_CATEGORY" val="custom"/>
  <p:tag name="KSO_WM_TEMPLATE_INDEX" val="20204323"/>
</p:tagLst>
</file>

<file path=ppt/tags/tag218.xml><?xml version="1.0" encoding="utf-8"?>
<p:tagLst xmlns:p="http://schemas.openxmlformats.org/presentationml/2006/main">
  <p:tag name="KSO_WM_BEAUTIFY_FLAG" val="#wm#"/>
  <p:tag name="KSO_WM_TEMPLATE_CATEGORY" val="custom"/>
  <p:tag name="KSO_WM_TEMPLATE_INDEX" val="20204323"/>
</p:tagLst>
</file>

<file path=ppt/tags/tag219.xml><?xml version="1.0" encoding="utf-8"?>
<p:tagLst xmlns:p="http://schemas.openxmlformats.org/presentationml/2006/main">
  <p:tag name="KSO_WM_BEAUTIFY_FLAG" val="#wm#"/>
  <p:tag name="KSO_WM_TEMPLATE_CATEGORY" val="custom"/>
  <p:tag name="KSO_WM_TEMPLATE_INDEX" val="2020432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204323"/>
</p:tagLst>
</file>

<file path=ppt/tags/tag221.xml><?xml version="1.0" encoding="utf-8"?>
<p:tagLst xmlns:p="http://schemas.openxmlformats.org/presentationml/2006/main">
  <p:tag name="KSO_WM_BEAUTIFY_FLAG" val="#wm#"/>
  <p:tag name="KSO_WM_TEMPLATE_CATEGORY" val="custom"/>
  <p:tag name="KSO_WM_TEMPLATE_INDEX" val="20204323"/>
</p:tagLst>
</file>

<file path=ppt/tags/tag222.xml><?xml version="1.0" encoding="utf-8"?>
<p:tagLst xmlns:p="http://schemas.openxmlformats.org/presentationml/2006/main">
  <p:tag name="KSO_WM_BEAUTIFY_FLAG" val="#wm#"/>
  <p:tag name="KSO_WM_TEMPLATE_CATEGORY" val="custom"/>
  <p:tag name="KSO_WM_TEMPLATE_INDEX" val="20204323"/>
</p:tagLst>
</file>

<file path=ppt/tags/tag223.xml><?xml version="1.0" encoding="utf-8"?>
<p:tagLst xmlns:p="http://schemas.openxmlformats.org/presentationml/2006/main">
  <p:tag name="KSO_WM_BEAUTIFY_FLAG" val="#wm#"/>
  <p:tag name="KSO_WM_TEMPLATE_CATEGORY" val="custom"/>
  <p:tag name="KSO_WM_TEMPLATE_INDEX" val="20204323"/>
</p:tagLst>
</file>

<file path=ppt/tags/tag224.xml><?xml version="1.0" encoding="utf-8"?>
<p:tagLst xmlns:p="http://schemas.openxmlformats.org/presentationml/2006/main">
  <p:tag name="KSO_WM_BEAUTIFY_FLAG" val="#wm#"/>
  <p:tag name="KSO_WM_TEMPLATE_CATEGORY" val="custom"/>
  <p:tag name="KSO_WM_TEMPLATE_INDEX" val="20204323"/>
</p:tagLst>
</file>

<file path=ppt/tags/tag225.xml><?xml version="1.0" encoding="utf-8"?>
<p:tagLst xmlns:p="http://schemas.openxmlformats.org/presentationml/2006/main">
  <p:tag name="KSO_WM_BEAUTIFY_FLAG" val="#wm#"/>
  <p:tag name="KSO_WM_TEMPLATE_CATEGORY" val="custom"/>
  <p:tag name="KSO_WM_TEMPLATE_INDEX" val="20204323"/>
</p:tagLst>
</file>

<file path=ppt/tags/tag226.xml><?xml version="1.0" encoding="utf-8"?>
<p:tagLst xmlns:p="http://schemas.openxmlformats.org/presentationml/2006/main">
  <p:tag name="KSO_WM_BEAUTIFY_FLAG" val="#wm#"/>
  <p:tag name="KSO_WM_TEMPLATE_CATEGORY" val="custom"/>
  <p:tag name="KSO_WM_TEMPLATE_INDEX" val="20204323"/>
</p:tagLst>
</file>

<file path=ppt/tags/tag227.xml><?xml version="1.0" encoding="utf-8"?>
<p:tagLst xmlns:p="http://schemas.openxmlformats.org/presentationml/2006/main">
  <p:tag name="KSO_WM_BEAUTIFY_FLAG" val="#wm#"/>
  <p:tag name="KSO_WM_TEMPLATE_CATEGORY" val="custom"/>
  <p:tag name="KSO_WM_TEMPLATE_INDEX" val="2020432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168">
      <a:dk1>
        <a:srgbClr val="000000"/>
      </a:dk1>
      <a:lt1>
        <a:srgbClr val="FFFFFF"/>
      </a:lt1>
      <a:dk2>
        <a:srgbClr val="ECF7FA"/>
      </a:dk2>
      <a:lt2>
        <a:srgbClr val="FFFFFF"/>
      </a:lt2>
      <a:accent1>
        <a:srgbClr val="0264A8"/>
      </a:accent1>
      <a:accent2>
        <a:srgbClr val="215099"/>
      </a:accent2>
      <a:accent3>
        <a:srgbClr val="3F3D8A"/>
      </a:accent3>
      <a:accent4>
        <a:srgbClr val="5E297C"/>
      </a:accent4>
      <a:accent5>
        <a:srgbClr val="7C166D"/>
      </a:accent5>
      <a:accent6>
        <a:srgbClr val="9B025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5342</Words>
  <Application>WPS 演示</Application>
  <PresentationFormat>宽屏</PresentationFormat>
  <Paragraphs>538</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微软雅黑</vt:lpstr>
      <vt:lpstr>汉仪旗黑-85S</vt:lpstr>
      <vt:lpstr>华文楷体</vt:lpstr>
      <vt:lpstr>仿宋_GB2312</vt:lpstr>
      <vt:lpstr>华文彩云</vt:lpstr>
      <vt:lpstr>黑体</vt:lpstr>
      <vt:lpstr>Calibri</vt:lpstr>
      <vt:lpstr>Arial Unicode MS</vt:lpstr>
      <vt:lpstr>华文仿宋</vt:lpstr>
      <vt:lpstr>Times New Roman</vt:lpstr>
      <vt:lpstr>仿宋</vt:lpstr>
      <vt:lpstr>华文琥珀</vt:lpstr>
      <vt:lpstr>Office 主题​​</vt:lpstr>
      <vt:lpstr>《吉林市公租房配租暂行办法》政策解读</vt:lpstr>
      <vt:lpstr>    政策依据</vt:lpstr>
      <vt:lpstr>吉林市公租房配租暂行办法</vt:lpstr>
      <vt:lpstr>一、配租原则 </vt:lpstr>
      <vt:lpstr>（一）房源分组，适当调剂。</vt:lpstr>
      <vt:lpstr>（二）家庭分类，分组保障。</vt:lpstr>
      <vt:lpstr>（三）随机排序，依序轮候。</vt:lpstr>
      <vt:lpstr>二、申请条件</vt:lpstr>
      <vt:lpstr>PowerPoint 演示文稿</vt:lpstr>
      <vt:lpstr> 三、申请时间</vt:lpstr>
      <vt:lpstr>四、申请方式</vt:lpstr>
      <vt:lpstr>五、申请材料</vt:lpstr>
      <vt:lpstr>PowerPoint 演示文稿</vt:lpstr>
      <vt:lpstr>PowerPoint 演示文稿</vt:lpstr>
      <vt:lpstr>PowerPoint 演示文稿</vt:lpstr>
      <vt:lpstr>PowerPoint 演示文稿</vt:lpstr>
      <vt:lpstr>六、审核程序</vt:lpstr>
      <vt:lpstr>PowerPoint 演示文稿</vt:lpstr>
      <vt:lpstr>PowerPoint 演示文稿</vt:lpstr>
      <vt:lpstr>七、相关规定</vt:lpstr>
      <vt:lpstr>PowerPoint 演示文稿</vt:lpstr>
      <vt:lpstr>八、配租程序</vt:lpstr>
      <vt:lpstr>PowerPoint 演示文稿</vt:lpstr>
      <vt:lpstr>九、入户办理</vt:lpstr>
      <vt:lpstr>十、违规处理</vt:lpstr>
      <vt:lpstr>十一、其他事项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41</cp:revision>
  <dcterms:created xsi:type="dcterms:W3CDTF">2020-10-11T09:02:00Z</dcterms:created>
  <dcterms:modified xsi:type="dcterms:W3CDTF">2020-11-05T01:33:59Z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